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670" r:id="rId2"/>
    <p:sldId id="658" r:id="rId3"/>
    <p:sldId id="659" r:id="rId4"/>
    <p:sldId id="660" r:id="rId5"/>
    <p:sldId id="661" r:id="rId6"/>
    <p:sldId id="662" r:id="rId7"/>
    <p:sldId id="663" r:id="rId8"/>
    <p:sldId id="664" r:id="rId9"/>
    <p:sldId id="714" r:id="rId10"/>
    <p:sldId id="665" r:id="rId11"/>
    <p:sldId id="715" r:id="rId12"/>
    <p:sldId id="666" r:id="rId13"/>
    <p:sldId id="667" r:id="rId14"/>
    <p:sldId id="716" r:id="rId15"/>
    <p:sldId id="668" r:id="rId16"/>
    <p:sldId id="669" r:id="rId17"/>
    <p:sldId id="703" r:id="rId18"/>
    <p:sldId id="704" r:id="rId19"/>
    <p:sldId id="705" r:id="rId20"/>
    <p:sldId id="706" r:id="rId21"/>
    <p:sldId id="707" r:id="rId22"/>
    <p:sldId id="717" r:id="rId23"/>
    <p:sldId id="708" r:id="rId24"/>
    <p:sldId id="718" r:id="rId25"/>
    <p:sldId id="709" r:id="rId26"/>
    <p:sldId id="710" r:id="rId27"/>
    <p:sldId id="711" r:id="rId28"/>
    <p:sldId id="712" r:id="rId29"/>
    <p:sldId id="713" r:id="rId30"/>
    <p:sldId id="671" r:id="rId31"/>
    <p:sldId id="673" r:id="rId32"/>
    <p:sldId id="719" r:id="rId33"/>
    <p:sldId id="674" r:id="rId34"/>
    <p:sldId id="675" r:id="rId35"/>
    <p:sldId id="720" r:id="rId36"/>
    <p:sldId id="721" r:id="rId37"/>
    <p:sldId id="678" r:id="rId38"/>
    <p:sldId id="680" r:id="rId39"/>
    <p:sldId id="681" r:id="rId40"/>
    <p:sldId id="722" r:id="rId41"/>
    <p:sldId id="682" r:id="rId42"/>
    <p:sldId id="723" r:id="rId43"/>
    <p:sldId id="683" r:id="rId44"/>
    <p:sldId id="684" r:id="rId45"/>
    <p:sldId id="685" r:id="rId46"/>
    <p:sldId id="686" r:id="rId47"/>
    <p:sldId id="688" r:id="rId48"/>
    <p:sldId id="724" r:id="rId49"/>
    <p:sldId id="689" r:id="rId50"/>
    <p:sldId id="725" r:id="rId51"/>
    <p:sldId id="690" r:id="rId52"/>
    <p:sldId id="691" r:id="rId53"/>
    <p:sldId id="692" r:id="rId54"/>
    <p:sldId id="693" r:id="rId55"/>
    <p:sldId id="694" r:id="rId56"/>
    <p:sldId id="695" r:id="rId57"/>
    <p:sldId id="696" r:id="rId58"/>
    <p:sldId id="697" r:id="rId59"/>
    <p:sldId id="726" r:id="rId60"/>
    <p:sldId id="698" r:id="rId61"/>
    <p:sldId id="699" r:id="rId62"/>
    <p:sldId id="727" r:id="rId63"/>
    <p:sldId id="700" r:id="rId64"/>
    <p:sldId id="701" r:id="rId65"/>
    <p:sldId id="702" r:id="rId66"/>
  </p:sldIdLst>
  <p:sldSz cx="21607463" cy="12152313"/>
  <p:notesSz cx="6858000" cy="9144000"/>
  <p:defaultTextStyle>
    <a:defPPr>
      <a:defRPr lang="fr-FR"/>
    </a:defPPr>
    <a:lvl1pPr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1pPr>
    <a:lvl2pPr marL="1079500" indent="-6223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2pPr>
    <a:lvl3pPr marL="2159000" indent="-1244600"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3pPr>
    <a:lvl4pPr marL="3240088" indent="-18684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4pPr>
    <a:lvl5pPr marL="4319588" indent="-2490788" algn="l" defTabSz="1079500" rtl="0" fontAlgn="base">
      <a:spcBef>
        <a:spcPct val="0"/>
      </a:spcBef>
      <a:spcAft>
        <a:spcPct val="0"/>
      </a:spcAft>
      <a:defRPr sz="5700" kern="1200">
        <a:solidFill>
          <a:schemeClr val="tx1"/>
        </a:solidFill>
        <a:latin typeface="Arial" charset="0"/>
        <a:ea typeface="ＭＳ Ｐゴシック" pitchFamily="34" charset="-128"/>
        <a:cs typeface="+mn-cs"/>
      </a:defRPr>
    </a:lvl5pPr>
    <a:lvl6pPr marL="2286000" algn="l" defTabSz="914400" rtl="0" eaLnBrk="1" latinLnBrk="0" hangingPunct="1">
      <a:defRPr sz="5700" kern="1200">
        <a:solidFill>
          <a:schemeClr val="tx1"/>
        </a:solidFill>
        <a:latin typeface="Arial" charset="0"/>
        <a:ea typeface="ＭＳ Ｐゴシック" pitchFamily="34" charset="-128"/>
        <a:cs typeface="+mn-cs"/>
      </a:defRPr>
    </a:lvl6pPr>
    <a:lvl7pPr marL="2743200" algn="l" defTabSz="914400" rtl="0" eaLnBrk="1" latinLnBrk="0" hangingPunct="1">
      <a:defRPr sz="5700" kern="1200">
        <a:solidFill>
          <a:schemeClr val="tx1"/>
        </a:solidFill>
        <a:latin typeface="Arial" charset="0"/>
        <a:ea typeface="ＭＳ Ｐゴシック" pitchFamily="34" charset="-128"/>
        <a:cs typeface="+mn-cs"/>
      </a:defRPr>
    </a:lvl7pPr>
    <a:lvl8pPr marL="3200400" algn="l" defTabSz="914400" rtl="0" eaLnBrk="1" latinLnBrk="0" hangingPunct="1">
      <a:defRPr sz="5700" kern="1200">
        <a:solidFill>
          <a:schemeClr val="tx1"/>
        </a:solidFill>
        <a:latin typeface="Arial" charset="0"/>
        <a:ea typeface="ＭＳ Ｐゴシック" pitchFamily="34" charset="-128"/>
        <a:cs typeface="+mn-cs"/>
      </a:defRPr>
    </a:lvl8pPr>
    <a:lvl9pPr marL="3657600" algn="l" defTabSz="914400" rtl="0" eaLnBrk="1" latinLnBrk="0" hangingPunct="1">
      <a:defRPr sz="57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3828">
          <p15:clr>
            <a:srgbClr val="A4A3A4"/>
          </p15:clr>
        </p15:guide>
        <p15:guide id="2" pos="680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0FE"/>
    <a:srgbClr val="00602B"/>
    <a:srgbClr val="0076FF"/>
    <a:srgbClr val="87D4F7"/>
    <a:srgbClr val="C30000"/>
    <a:srgbClr val="29ABE2"/>
    <a:srgbClr val="0049FF"/>
    <a:srgbClr val="E346FF"/>
    <a:srgbClr val="AE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8" autoAdjust="0"/>
    <p:restoredTop sz="82657" autoAdjust="0"/>
  </p:normalViewPr>
  <p:slideViewPr>
    <p:cSldViewPr snapToGrid="0" snapToObjects="1">
      <p:cViewPr varScale="1">
        <p:scale>
          <a:sx n="41" d="100"/>
          <a:sy n="41" d="100"/>
        </p:scale>
        <p:origin x="1118" y="82"/>
      </p:cViewPr>
      <p:guideLst>
        <p:guide orient="horz" pos="3828"/>
        <p:guide pos="680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17" d="100"/>
          <a:sy n="117" d="100"/>
        </p:scale>
        <p:origin x="-454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05ED38CE-B7FF-41BF-9500-CEA2940B906C}" type="datetimeFigureOut">
              <a:rPr lang="fr-FR"/>
              <a:pPr>
                <a:defRPr/>
              </a:pPr>
              <a:t>11/10/2019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6963DFED-6B98-4188-846F-160B8DB02AAE}"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cs typeface="Arial" pitchFamily="34" charset="0"/>
              </a:defRPr>
            </a:lvl1pPr>
          </a:lstStyle>
          <a:p>
            <a:pPr>
              <a:defRPr/>
            </a:pPr>
            <a:fld id="{93CAAF0B-5226-4044-84AE-4C4A53D6F843}" type="datetimeFigureOut">
              <a:rPr lang="fr-FR"/>
              <a:pPr>
                <a:defRPr/>
              </a:pPr>
              <a:t>11/10/2019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CH" noProof="0"/>
              <a:t>Cliquez pour modifier les styles du texte du masque</a:t>
            </a:r>
          </a:p>
          <a:p>
            <a:pPr lvl="1"/>
            <a:r>
              <a:rPr lang="fr-CH" noProof="0"/>
              <a:t>Deuxième niveau</a:t>
            </a:r>
          </a:p>
          <a:p>
            <a:pPr lvl="2"/>
            <a:r>
              <a:rPr lang="fr-CH" noProof="0"/>
              <a:t>Troisième niveau</a:t>
            </a:r>
          </a:p>
          <a:p>
            <a:pPr lvl="3"/>
            <a:r>
              <a:rPr lang="fr-CH" noProof="0"/>
              <a:t>Quatrième niveau</a:t>
            </a:r>
          </a:p>
          <a:p>
            <a:pPr lvl="4"/>
            <a:r>
              <a:rPr lang="fr-CH" noProof="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80272" fontAlgn="auto">
              <a:spcBef>
                <a:spcPts val="0"/>
              </a:spcBef>
              <a:spcAft>
                <a:spcPts val="0"/>
              </a:spcAft>
              <a:defRPr sz="1200">
                <a:latin typeface="+mn-lt"/>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cs typeface="Arial" pitchFamily="34" charset="0"/>
              </a:defRPr>
            </a:lvl1pPr>
          </a:lstStyle>
          <a:p>
            <a:pPr>
              <a:defRPr/>
            </a:pPr>
            <a:fld id="{2A590E4C-ABD9-406D-9257-D1132C217B21}"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defTabSz="1079500" rtl="0" eaLnBrk="0" fontAlgn="base" hangingPunct="0">
      <a:spcBef>
        <a:spcPct val="30000"/>
      </a:spcBef>
      <a:spcAft>
        <a:spcPct val="0"/>
      </a:spcAft>
      <a:defRPr sz="2800" kern="1200">
        <a:solidFill>
          <a:schemeClr val="tx1"/>
        </a:solidFill>
        <a:latin typeface="+mn-lt"/>
        <a:ea typeface="ＭＳ Ｐゴシック" charset="0"/>
        <a:cs typeface="ＭＳ Ｐゴシック" charset="0"/>
      </a:defRPr>
    </a:lvl1pPr>
    <a:lvl2pPr marL="10795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2pPr>
    <a:lvl3pPr marL="2159000"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3pPr>
    <a:lvl4pPr marL="32400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4pPr>
    <a:lvl5pPr marL="4319588" algn="l" defTabSz="1079500" rtl="0" eaLnBrk="0" fontAlgn="base" hangingPunct="0">
      <a:spcBef>
        <a:spcPct val="30000"/>
      </a:spcBef>
      <a:spcAft>
        <a:spcPct val="0"/>
      </a:spcAft>
      <a:defRPr sz="2800" kern="1200">
        <a:solidFill>
          <a:schemeClr val="tx1"/>
        </a:solidFill>
        <a:latin typeface="+mn-lt"/>
        <a:ea typeface="ＭＳ Ｐゴシック" charset="0"/>
        <a:cs typeface="+mn-cs"/>
      </a:defRPr>
    </a:lvl5pPr>
    <a:lvl6pPr marL="5401361" algn="l" defTabSz="1080272" rtl="0" eaLnBrk="1" latinLnBrk="0" hangingPunct="1">
      <a:defRPr sz="2800" kern="1200">
        <a:solidFill>
          <a:schemeClr val="tx1"/>
        </a:solidFill>
        <a:latin typeface="+mn-lt"/>
        <a:ea typeface="+mn-ea"/>
        <a:cs typeface="+mn-cs"/>
      </a:defRPr>
    </a:lvl6pPr>
    <a:lvl7pPr marL="6481633" algn="l" defTabSz="1080272" rtl="0" eaLnBrk="1" latinLnBrk="0" hangingPunct="1">
      <a:defRPr sz="2800" kern="1200">
        <a:solidFill>
          <a:schemeClr val="tx1"/>
        </a:solidFill>
        <a:latin typeface="+mn-lt"/>
        <a:ea typeface="+mn-ea"/>
        <a:cs typeface="+mn-cs"/>
      </a:defRPr>
    </a:lvl7pPr>
    <a:lvl8pPr marL="7561905" algn="l" defTabSz="1080272" rtl="0" eaLnBrk="1" latinLnBrk="0" hangingPunct="1">
      <a:defRPr sz="2800" kern="1200">
        <a:solidFill>
          <a:schemeClr val="tx1"/>
        </a:solidFill>
        <a:latin typeface="+mn-lt"/>
        <a:ea typeface="+mn-ea"/>
        <a:cs typeface="+mn-cs"/>
      </a:defRPr>
    </a:lvl8pPr>
    <a:lvl9pPr marL="8642177" algn="l" defTabSz="108027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r>
              <a:rPr lang="zh-CN" altLang="en-US" dirty="0">
                <a:ea typeface="ＭＳ Ｐゴシック" pitchFamily="34" charset="-128"/>
              </a:rPr>
              <a:t>原来的内容忽略了两个问题</a:t>
            </a:r>
          </a:p>
          <a:p>
            <a:r>
              <a:rPr lang="en-US" altLang="zh-CN" dirty="0">
                <a:ea typeface="ＭＳ Ｐゴシック" pitchFamily="34" charset="-128"/>
              </a:rPr>
              <a:t>1</a:t>
            </a:r>
            <a:r>
              <a:rPr lang="zh-CN" altLang="en-US" dirty="0">
                <a:ea typeface="ＭＳ Ｐゴシック" pitchFamily="34" charset="-128"/>
              </a:rPr>
              <a:t>，神经元的空间结构，原来的把他们当成了一个点。</a:t>
            </a:r>
          </a:p>
          <a:p>
            <a:r>
              <a:rPr lang="en-US" altLang="zh-CN" dirty="0">
                <a:ea typeface="ＭＳ Ｐゴシック" pitchFamily="34" charset="-128"/>
              </a:rPr>
              <a:t>2</a:t>
            </a:r>
            <a:r>
              <a:rPr lang="zh-CN" altLang="en-US" dirty="0">
                <a:ea typeface="ＭＳ Ｐゴシック" pitchFamily="34" charset="-128"/>
              </a:rPr>
              <a:t>，电流的来源，原来的电流是从外面</a:t>
            </a:r>
            <a:r>
              <a:rPr lang="en-US" altLang="zh-CN" dirty="0">
                <a:ea typeface="ＭＳ Ｐゴシック" pitchFamily="34" charset="-128"/>
              </a:rPr>
              <a:t>input</a:t>
            </a:r>
            <a:r>
              <a:rPr lang="zh-CN" altLang="en-US" dirty="0">
                <a:ea typeface="ＭＳ Ｐゴシック" pitchFamily="34" charset="-128"/>
              </a:rPr>
              <a:t>进去的，平时基本不存在这样的情况。</a:t>
            </a:r>
          </a:p>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a:t>
            </a:fld>
            <a:endParaRPr lang="fr-FR">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有两种解释：</a:t>
            </a:r>
            <a:endParaRPr lang="en-US" altLang="zh-CN" dirty="0"/>
          </a:p>
          <a:p>
            <a:r>
              <a:rPr lang="en-US" altLang="zh-CN" dirty="0"/>
              <a:t>1</a:t>
            </a:r>
            <a:r>
              <a:rPr lang="zh-CN" altLang="en-US" dirty="0"/>
              <a:t>，突触的电流就是“外部”的刺激电流；</a:t>
            </a:r>
            <a:endParaRPr lang="en-US" altLang="zh-CN" dirty="0"/>
          </a:p>
          <a:p>
            <a:r>
              <a:rPr lang="en-US" altLang="zh-CN" dirty="0"/>
              <a:t>2</a:t>
            </a:r>
            <a:r>
              <a:rPr lang="zh-CN" altLang="en-US" dirty="0"/>
              <a:t>，在真实的神经元中，是没有“刺激电流”的，只有离子通道。以突触的离子通道替代刺激电流。</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11</a:t>
            </a:fld>
            <a:endParaRPr lang="fr-FR"/>
          </a:p>
        </p:txBody>
      </p:sp>
    </p:spTree>
    <p:extLst>
      <p:ext uri="{BB962C8B-B14F-4D97-AF65-F5344CB8AC3E}">
        <p14:creationId xmlns:p14="http://schemas.microsoft.com/office/powerpoint/2010/main" val="2443860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12</a:t>
            </a:fld>
            <a:endParaRPr lang="fr-FR">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13</a:t>
            </a:fld>
            <a:endParaRPr lang="fr-FR">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突触的</a:t>
            </a:r>
            <a:r>
              <a:rPr lang="en-US" altLang="zh-CN" dirty="0"/>
              <a:t>reverse potential</a:t>
            </a:r>
            <a:r>
              <a:rPr lang="zh-CN" altLang="en-US" dirty="0"/>
              <a:t>不一样。</a:t>
            </a:r>
            <a:endParaRPr lang="en-US" altLang="zh-CN" dirty="0"/>
          </a:p>
          <a:p>
            <a:r>
              <a:rPr lang="zh-CN" altLang="en-US" dirty="0"/>
              <a:t>对于</a:t>
            </a:r>
            <a:r>
              <a:rPr lang="en-US" altLang="zh-CN" dirty="0"/>
              <a:t>glutamate</a:t>
            </a:r>
            <a:r>
              <a:rPr lang="zh-CN" altLang="en-US" dirty="0"/>
              <a:t>，</a:t>
            </a:r>
            <a:r>
              <a:rPr lang="en-US" altLang="zh-CN" dirty="0"/>
              <a:t>u(</a:t>
            </a:r>
            <a:r>
              <a:rPr lang="zh-CN" altLang="en-US" dirty="0"/>
              <a:t>静息</a:t>
            </a:r>
            <a:r>
              <a:rPr lang="en-US" altLang="zh-CN" dirty="0"/>
              <a:t>)</a:t>
            </a:r>
            <a:r>
              <a:rPr lang="zh-CN" altLang="en-US" dirty="0"/>
              <a:t>电压是</a:t>
            </a:r>
            <a:r>
              <a:rPr lang="en-US" altLang="zh-CN" dirty="0"/>
              <a:t>70</a:t>
            </a:r>
            <a:r>
              <a:rPr lang="zh-CN" altLang="en-US" dirty="0"/>
              <a:t>还是</a:t>
            </a:r>
            <a:r>
              <a:rPr lang="en-US" altLang="zh-CN" dirty="0"/>
              <a:t>60</a:t>
            </a:r>
            <a:r>
              <a:rPr lang="zh-CN" altLang="en-US" dirty="0"/>
              <a:t>，电流差别不大。</a:t>
            </a:r>
            <a:endParaRPr lang="en-US" altLang="zh-CN" dirty="0"/>
          </a:p>
          <a:p>
            <a:r>
              <a:rPr lang="zh-CN" altLang="en-US" dirty="0"/>
              <a:t>但是对于</a:t>
            </a:r>
            <a:r>
              <a:rPr lang="en-US" altLang="zh-CN" dirty="0"/>
              <a:t>GABA</a:t>
            </a:r>
            <a:r>
              <a:rPr lang="zh-CN" altLang="en-US" dirty="0"/>
              <a:t>，</a:t>
            </a:r>
            <a:r>
              <a:rPr lang="en-US" altLang="zh-CN" dirty="0"/>
              <a:t>u(</a:t>
            </a:r>
            <a:r>
              <a:rPr lang="zh-CN" altLang="en-US" dirty="0"/>
              <a:t>静息</a:t>
            </a:r>
            <a:r>
              <a:rPr lang="en-US" altLang="zh-CN" dirty="0"/>
              <a:t>)</a:t>
            </a:r>
            <a:r>
              <a:rPr lang="zh-CN" altLang="en-US" dirty="0"/>
              <a:t>电压是</a:t>
            </a:r>
            <a:r>
              <a:rPr lang="en-US" altLang="zh-CN" dirty="0"/>
              <a:t>70</a:t>
            </a:r>
            <a:r>
              <a:rPr lang="zh-CN" altLang="en-US" dirty="0"/>
              <a:t>还是</a:t>
            </a:r>
            <a:r>
              <a:rPr lang="en-US" altLang="zh-CN" dirty="0"/>
              <a:t>60</a:t>
            </a:r>
            <a:r>
              <a:rPr lang="zh-CN" altLang="en-US" dirty="0"/>
              <a:t>，差别到了</a:t>
            </a:r>
            <a:r>
              <a:rPr lang="en-US" altLang="zh-CN" dirty="0"/>
              <a:t>3</a:t>
            </a:r>
            <a:r>
              <a:rPr lang="zh-CN" altLang="en-US" dirty="0"/>
              <a:t>倍。甚至如果</a:t>
            </a:r>
            <a:r>
              <a:rPr lang="en-US" altLang="zh-CN" dirty="0"/>
              <a:t>u = -75</a:t>
            </a:r>
            <a:r>
              <a:rPr lang="zh-CN" altLang="en-US" dirty="0"/>
              <a:t>，电流等于</a:t>
            </a:r>
            <a:r>
              <a:rPr lang="en-US" altLang="zh-CN" dirty="0"/>
              <a:t>0</a:t>
            </a:r>
            <a:r>
              <a:rPr lang="zh-CN" altLang="en-US" dirty="0"/>
              <a:t>，此时叫做</a:t>
            </a:r>
            <a:r>
              <a:rPr lang="en-US" altLang="zh-CN" dirty="0"/>
              <a:t>shunting inhibition</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14</a:t>
            </a:fld>
            <a:endParaRPr lang="fr-FR"/>
          </a:p>
        </p:txBody>
      </p:sp>
    </p:spTree>
    <p:extLst>
      <p:ext uri="{BB962C8B-B14F-4D97-AF65-F5344CB8AC3E}">
        <p14:creationId xmlns:p14="http://schemas.microsoft.com/office/powerpoint/2010/main" val="156840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15</a:t>
            </a:fld>
            <a:endParaRPr lang="fr-FR">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16</a:t>
            </a:fld>
            <a:endParaRPr lang="fr-FR">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17</a:t>
            </a:fld>
            <a:endParaRPr lang="fr-FR">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18</a:t>
            </a:fld>
            <a:endParaRPr lang="fr-FR">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Synapses can change their strength. Synapses are plastic.</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19</a:t>
            </a:fld>
            <a:endParaRPr lang="fr-FR">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20</a:t>
            </a:fld>
            <a:endParaRPr lang="fr-FR">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a:t>
            </a:fld>
            <a:endParaRPr lang="fr-FR">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How could we model the observed effects of synaptic depression?</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23</a:t>
            </a:fld>
            <a:endParaRPr lang="fr-FR">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并不是所有的囊都准备起作用，只有离膜进的才会准备释放，在中间部分的不发生作用。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24</a:t>
            </a:fld>
            <a:endParaRPr lang="fr-FR"/>
          </a:p>
        </p:txBody>
      </p:sp>
    </p:spTree>
    <p:extLst>
      <p:ext uri="{BB962C8B-B14F-4D97-AF65-F5344CB8AC3E}">
        <p14:creationId xmlns:p14="http://schemas.microsoft.com/office/powerpoint/2010/main" val="2870188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25</a:t>
            </a:fld>
            <a:endParaRPr lang="fr-FR">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zh-CN" altLang="en-US" dirty="0">
                <a:ea typeface="ＭＳ Ｐゴシック" pitchFamily="34" charset="-128"/>
              </a:rPr>
              <a:t>这里</a:t>
            </a:r>
            <a:r>
              <a:rPr lang="en-US" altLang="zh-CN" dirty="0" err="1">
                <a:ea typeface="ＭＳ Ｐゴシック" pitchFamily="34" charset="-128"/>
              </a:rPr>
              <a:t>P_rel</a:t>
            </a:r>
            <a:r>
              <a:rPr lang="zh-CN" altLang="en-US" dirty="0">
                <a:ea typeface="ＭＳ Ｐゴシック" pitchFamily="34" charset="-128"/>
              </a:rPr>
              <a:t>在每次</a:t>
            </a:r>
            <a:r>
              <a:rPr lang="en-US" altLang="zh-CN" dirty="0">
                <a:ea typeface="ＭＳ Ｐゴシック" pitchFamily="34" charset="-128"/>
              </a:rPr>
              <a:t>spike</a:t>
            </a:r>
            <a:r>
              <a:rPr lang="zh-CN" altLang="en-US" dirty="0">
                <a:ea typeface="ＭＳ Ｐゴシック" pitchFamily="34" charset="-128"/>
              </a:rPr>
              <a:t>以后，都会加上不可用的中的一部分。</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26</a:t>
            </a:fld>
            <a:endParaRPr lang="fr-FR">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altLang="zh-CN" sz="2800" b="0" i="0" kern="1200" dirty="0">
                <a:solidFill>
                  <a:schemeClr val="tx1"/>
                </a:solidFill>
                <a:effectLst/>
                <a:latin typeface="+mn-lt"/>
                <a:ea typeface="ＭＳ Ｐゴシック" charset="0"/>
                <a:cs typeface="ＭＳ Ｐゴシック" charset="0"/>
              </a:rPr>
              <a:t>Synapses are not constant,</a:t>
            </a:r>
            <a:r>
              <a:rPr lang="zh-CN" altLang="en-US" sz="2800" b="0" i="0" kern="1200" dirty="0">
                <a:solidFill>
                  <a:schemeClr val="tx1"/>
                </a:solidFill>
                <a:effectLst/>
                <a:latin typeface="+mn-lt"/>
                <a:ea typeface="ＭＳ Ｐゴシック" charset="0"/>
                <a:cs typeface="ＭＳ Ｐゴシック" charset="0"/>
              </a:rPr>
              <a:t> </a:t>
            </a:r>
            <a:r>
              <a:rPr lang="en-US" altLang="zh-CN" sz="2800" b="0" i="0" kern="1200" dirty="0">
                <a:solidFill>
                  <a:schemeClr val="tx1"/>
                </a:solidFill>
                <a:effectLst/>
                <a:latin typeface="+mn-lt"/>
                <a:ea typeface="ＭＳ Ｐゴシック" charset="0"/>
                <a:cs typeface="ＭＳ Ｐゴシック" charset="0"/>
              </a:rPr>
              <a:t>they change all the time.</a:t>
            </a:r>
          </a:p>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27</a:t>
            </a:fld>
            <a:endParaRPr lang="fr-FR">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28</a:t>
            </a:fld>
            <a:endParaRPr lang="fr-FR">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29</a:t>
            </a:fld>
            <a:endParaRPr lang="fr-FR">
              <a:cs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5539691E-30CF-4C45-B51E-F01DFD22E254}" type="slidenum">
              <a:rPr lang="fr-FR">
                <a:cs typeface="Arial" charset="0"/>
              </a:rPr>
              <a:pPr/>
              <a:t>30</a:t>
            </a:fld>
            <a:endParaRPr lang="fr-FR">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31</a:t>
            </a:fld>
            <a:endParaRPr lang="fr-FR">
              <a:cs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33</a:t>
            </a:fld>
            <a:endParaRPr lang="fr-FR">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a:t>
            </a:fld>
            <a:endParaRPr lang="fr-FR">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final equation describes the current flow along the dendrite, between different segments of the dendrite, and the current flow through the membrane into the outer extracellular space.</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36</a:t>
            </a:fld>
            <a:endParaRPr lang="fr-FR"/>
          </a:p>
        </p:txBody>
      </p:sp>
    </p:spTree>
    <p:extLst>
      <p:ext uri="{BB962C8B-B14F-4D97-AF65-F5344CB8AC3E}">
        <p14:creationId xmlns:p14="http://schemas.microsoft.com/office/powerpoint/2010/main" val="2706591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The equation which we have just derived, is central for the description of electric current flow in dendrites.</a:t>
            </a:r>
          </a:p>
          <a:p>
            <a:r>
              <a:rPr lang="en-US" dirty="0">
                <a:ea typeface="ＭＳ Ｐゴシック" pitchFamily="34" charset="-128"/>
              </a:rPr>
              <a:t>It is the basis for the compartmental models that we will see in the last lecture of this week.</a:t>
            </a:r>
          </a:p>
          <a:p>
            <a:r>
              <a:rPr lang="en-US" dirty="0">
                <a:ea typeface="ＭＳ Ｐゴシック" pitchFamily="34" charset="-128"/>
              </a:rPr>
              <a:t>But it is also the basis for the cable equation. The derivation of the cable equation</a:t>
            </a:r>
          </a:p>
          <a:p>
            <a:r>
              <a:rPr lang="en-US" dirty="0">
                <a:ea typeface="ＭＳ Ｐゴシック" pitchFamily="34" charset="-128"/>
              </a:rPr>
              <a:t>is the topic of the next part. Please stay on! The lecture continues!</a:t>
            </a:r>
          </a:p>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37</a:t>
            </a:fld>
            <a:endParaRPr lang="fr-FR">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Welcome back to the continuation of Lecture 3. The discussion stopped with an equation </a:t>
            </a:r>
          </a:p>
          <a:p>
            <a:r>
              <a:rPr lang="en-US" dirty="0">
                <a:ea typeface="ＭＳ Ｐゴシック" pitchFamily="34" charset="-128"/>
              </a:rPr>
              <a:t>That describes the electrical properties of a small segment of a dendrite. </a:t>
            </a:r>
          </a:p>
          <a:p>
            <a:r>
              <a:rPr lang="en-US" dirty="0">
                <a:ea typeface="ＭＳ Ｐゴシック" pitchFamily="34" charset="-128"/>
              </a:rPr>
              <a:t>The definition of the segments involved some arbitrary choice of the segment size.</a:t>
            </a:r>
          </a:p>
          <a:p>
            <a:r>
              <a:rPr lang="en-US" dirty="0">
                <a:ea typeface="ＭＳ Ｐゴシック" pitchFamily="34" charset="-128"/>
              </a:rPr>
              <a:t>We would like now to get rid of this arbitrary choice.  CLICK! To do so, we</a:t>
            </a:r>
          </a:p>
          <a:p>
            <a:r>
              <a:rPr lang="en-US" dirty="0">
                <a:ea typeface="ＭＳ Ｐゴシック" pitchFamily="34" charset="-128"/>
              </a:rPr>
              <a:t>take the continuum limit and derive the so-called cable equation shown at the bottom of this slide</a:t>
            </a:r>
          </a:p>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38</a:t>
            </a:fld>
            <a:endParaRPr lang="fr-FR">
              <a:cs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39</a:t>
            </a:fld>
            <a:endParaRPr lang="fr-FR">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 C, I</a:t>
            </a:r>
            <a:r>
              <a:rPr lang="zh-CN" altLang="en-US" dirty="0"/>
              <a:t>都根据</a:t>
            </a:r>
            <a:r>
              <a:rPr lang="en-US" altLang="zh-CN" dirty="0"/>
              <a:t>dx</a:t>
            </a:r>
            <a:r>
              <a:rPr lang="zh-CN" altLang="en-US" dirty="0"/>
              <a:t>成比例增大或者减小</a:t>
            </a: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40</a:t>
            </a:fld>
            <a:endParaRPr lang="fr-FR"/>
          </a:p>
        </p:txBody>
      </p:sp>
    </p:spTree>
    <p:extLst>
      <p:ext uri="{BB962C8B-B14F-4D97-AF65-F5344CB8AC3E}">
        <p14:creationId xmlns:p14="http://schemas.microsoft.com/office/powerpoint/2010/main" val="2332564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41</a:t>
            </a:fld>
            <a:endParaRPr lang="fr-FR">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ea typeface="ＭＳ Ｐゴシック" pitchFamily="34" charset="-128"/>
              </a:rPr>
              <a:t>Cable</a:t>
            </a:r>
            <a:r>
              <a:rPr lang="zh-CN" altLang="en-US" dirty="0">
                <a:ea typeface="ＭＳ Ｐゴシック" pitchFamily="34" charset="-128"/>
              </a:rPr>
              <a:t>上电压差的变化的变化 </a:t>
            </a:r>
            <a:r>
              <a:rPr lang="en-US" altLang="zh-CN" dirty="0">
                <a:ea typeface="ＭＳ Ｐゴシック" pitchFamily="34" charset="-128"/>
              </a:rPr>
              <a:t>= Cable</a:t>
            </a:r>
            <a:r>
              <a:rPr lang="zh-CN" altLang="en-US" dirty="0">
                <a:ea typeface="ＭＳ Ｐゴシック" pitchFamily="34" charset="-128"/>
              </a:rPr>
              <a:t>上电压差的变化 </a:t>
            </a:r>
            <a:r>
              <a:rPr lang="en-US" altLang="zh-CN" dirty="0">
                <a:ea typeface="ＭＳ Ｐゴシック" pitchFamily="34" charset="-128"/>
              </a:rPr>
              <a:t>+ </a:t>
            </a:r>
            <a:r>
              <a:rPr lang="zh-CN" altLang="en-US" dirty="0">
                <a:ea typeface="ＭＳ Ｐゴシック" pitchFamily="34" charset="-128"/>
              </a:rPr>
              <a:t>离子通道的电流 </a:t>
            </a:r>
            <a:r>
              <a:rPr lang="en-US" altLang="zh-CN" dirty="0">
                <a:ea typeface="ＭＳ Ｐゴシック" pitchFamily="34" charset="-128"/>
              </a:rPr>
              <a:t>+ </a:t>
            </a:r>
            <a:r>
              <a:rPr lang="zh-CN" altLang="en-US" dirty="0">
                <a:ea typeface="ＭＳ Ｐゴシック" pitchFamily="34" charset="-128"/>
              </a:rPr>
              <a:t>外部电流</a:t>
            </a:r>
            <a:endParaRPr lang="fr-FR" altLang="zh-CN" dirty="0">
              <a:ea typeface="ＭＳ Ｐゴシック" pitchFamily="34" charset="-128"/>
            </a:endParaRPr>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42</a:t>
            </a:fld>
            <a:endParaRPr lang="fr-FR"/>
          </a:p>
        </p:txBody>
      </p:sp>
    </p:spTree>
    <p:extLst>
      <p:ext uri="{BB962C8B-B14F-4D97-AF65-F5344CB8AC3E}">
        <p14:creationId xmlns:p14="http://schemas.microsoft.com/office/powerpoint/2010/main" val="2798706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43</a:t>
            </a:fld>
            <a:endParaRPr lang="fr-FR">
              <a:cs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44</a:t>
            </a:fld>
            <a:endParaRPr lang="fr-FR">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a:t>
            </a:fld>
            <a:endParaRPr lang="fr-FR">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45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A passive dendrite means that I only have an ohmic current, a current that corresponds to Ohm's law, a current that does not give rise to action potentials.</a:t>
            </a: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46</a:t>
            </a:fld>
            <a:endParaRPr lang="fr-FR">
              <a:cs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47</a:t>
            </a:fld>
            <a:endParaRPr lang="fr-FR">
              <a:cs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
            </a:r>
            <a:r>
              <a:rPr lang="en-US" altLang="zh-CN" baseline="-25000" dirty="0"/>
              <a:t>L</a:t>
            </a:r>
            <a:r>
              <a:rPr lang="en-US" altLang="zh-CN" dirty="0"/>
              <a:t>: Longitudinal resistance </a:t>
            </a:r>
          </a:p>
          <a:p>
            <a:pPr marL="0" marR="0" lvl="0" indent="0" algn="l" defTabSz="1079500" rtl="0" eaLnBrk="0" fontAlgn="base" latinLnBrk="0" hangingPunct="0">
              <a:lnSpc>
                <a:spcPct val="100000"/>
              </a:lnSpc>
              <a:spcBef>
                <a:spcPct val="30000"/>
              </a:spcBef>
              <a:spcAft>
                <a:spcPct val="0"/>
              </a:spcAft>
              <a:buClrTx/>
              <a:buSzTx/>
              <a:buFontTx/>
              <a:buNone/>
              <a:tabLst/>
              <a:defRPr/>
            </a:pPr>
            <a:r>
              <a:rPr lang="en-US" altLang="zh-CN" dirty="0"/>
              <a:t>R</a:t>
            </a:r>
            <a:r>
              <a:rPr lang="en-US" altLang="zh-CN" baseline="-25000" dirty="0"/>
              <a:t>M</a:t>
            </a:r>
            <a:r>
              <a:rPr lang="en-US" altLang="zh-CN" dirty="0"/>
              <a:t>: Membrane resistance </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48</a:t>
            </a:fld>
            <a:endParaRPr lang="fr-FR"/>
          </a:p>
        </p:txBody>
      </p:sp>
    </p:spTree>
    <p:extLst>
      <p:ext uri="{BB962C8B-B14F-4D97-AF65-F5344CB8AC3E}">
        <p14:creationId xmlns:p14="http://schemas.microsoft.com/office/powerpoint/2010/main" val="184317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49</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you stimulate further out in the cable, then the total effect at the soma is much less.</a:t>
            </a:r>
          </a:p>
          <a:p>
            <a:r>
              <a:rPr lang="en-US" altLang="zh-CN" dirty="0"/>
              <a:t>If you stimulate close to the soma, then there's an initial sharp rise and a sharp peak measured at the soma.</a:t>
            </a:r>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50</a:t>
            </a:fld>
            <a:endParaRPr lang="fr-FR"/>
          </a:p>
        </p:txBody>
      </p:sp>
    </p:spTree>
    <p:extLst>
      <p:ext uri="{BB962C8B-B14F-4D97-AF65-F5344CB8AC3E}">
        <p14:creationId xmlns:p14="http://schemas.microsoft.com/office/powerpoint/2010/main" val="3955401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51</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52</a:t>
            </a:fld>
            <a:endParaRPr lang="fr-FR">
              <a:cs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53</a:t>
            </a:fld>
            <a:endParaRPr lang="fr-FR">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54</a:t>
            </a:fld>
            <a:endParaRPr lang="fr-FR">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One of the excitatory channels is the so-called AMPA channel. If it opens, it makes a thin channel wide enough for sodium and potassium to pass through, but not wide enough for calcium.</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5</a:t>
            </a:fld>
            <a:endParaRPr lang="fr-FR">
              <a:cs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55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56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57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marL="0" marR="0" lvl="0" indent="0" algn="l" defTabSz="1079500" rtl="0" eaLnBrk="0" fontAlgn="base" latinLnBrk="0" hangingPunct="0">
              <a:lnSpc>
                <a:spcPct val="100000"/>
              </a:lnSpc>
              <a:spcBef>
                <a:spcPct val="30000"/>
              </a:spcBef>
              <a:spcAft>
                <a:spcPct val="0"/>
              </a:spcAft>
              <a:buClrTx/>
              <a:buSzTx/>
              <a:buFontTx/>
              <a:buNone/>
              <a:tabLst/>
              <a:defRPr/>
            </a:pPr>
            <a:r>
              <a:rPr lang="zh-CN" altLang="en-US" dirty="0"/>
              <a:t>不同</a:t>
            </a:r>
            <a:r>
              <a:rPr lang="en-US" altLang="zh-CN" dirty="0"/>
              <a:t>segment</a:t>
            </a:r>
            <a:r>
              <a:rPr lang="zh-CN" altLang="en-US" dirty="0"/>
              <a:t>的构造不一定一样</a:t>
            </a:r>
            <a:endParaRPr lang="en-US" dirty="0"/>
          </a:p>
          <a:p>
            <a:r>
              <a:rPr lang="en-US" dirty="0"/>
              <a:t>T</a:t>
            </a:r>
            <a:r>
              <a:rPr lang="en-US" altLang="zh-CN" dirty="0"/>
              <a:t>he </a:t>
            </a:r>
            <a:r>
              <a:rPr lang="en-US" dirty="0"/>
              <a:t>spatial distribution of these different ion channel types is not uniform across the dendrite, but some of the ion channels,</a:t>
            </a:r>
          </a:p>
          <a:p>
            <a:r>
              <a:rPr lang="en-US" dirty="0"/>
              <a:t>In particular, the calcium channels, have a higher density at some singular spots that are called the hot spots of the model.</a:t>
            </a:r>
            <a:endParaRPr lang="fr-F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58</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of this voltage deflection at location 2, there is a slight bump later on again at location 1.</a:t>
            </a:r>
          </a:p>
          <a:p>
            <a:endParaRPr lang="en-US" altLang="zh-CN" dirty="0"/>
          </a:p>
          <a:p>
            <a:r>
              <a:rPr lang="en-US" altLang="zh-CN" dirty="0"/>
              <a:t>The dendritic calcium spike will influence the voltage at the soma so that there another two action potentials are generated.</a:t>
            </a:r>
            <a:endParaRPr lang="fr-FR" altLang="zh-CN" dirty="0"/>
          </a:p>
          <a:p>
            <a:endParaRPr lang="zh-CN" altLang="en-US" dirty="0"/>
          </a:p>
        </p:txBody>
      </p:sp>
      <p:sp>
        <p:nvSpPr>
          <p:cNvPr id="4" name="灯片编号占位符 3"/>
          <p:cNvSpPr>
            <a:spLocks noGrp="1"/>
          </p:cNvSpPr>
          <p:nvPr>
            <p:ph type="sldNum" sz="quarter" idx="5"/>
          </p:nvPr>
        </p:nvSpPr>
        <p:spPr/>
        <p:txBody>
          <a:bodyPr/>
          <a:lstStyle/>
          <a:p>
            <a:pPr>
              <a:defRPr/>
            </a:pPr>
            <a:fld id="{2A590E4C-ABD9-406D-9257-D1132C217B21}" type="slidenum">
              <a:rPr lang="fr-FR" smtClean="0"/>
              <a:pPr>
                <a:defRPr/>
              </a:pPr>
              <a:t>59</a:t>
            </a:fld>
            <a:endParaRPr lang="fr-FR"/>
          </a:p>
        </p:txBody>
      </p:sp>
    </p:spTree>
    <p:extLst>
      <p:ext uri="{BB962C8B-B14F-4D97-AF65-F5344CB8AC3E}">
        <p14:creationId xmlns:p14="http://schemas.microsoft.com/office/powerpoint/2010/main" val="3330924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60</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dirty="0"/>
              <a:t>The dendritic calcium spike does not need stimulation at soma. You can also just give a stronger current pulse at this dendritic location.</a:t>
            </a:r>
            <a:endParaRPr lang="fr-F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61</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fr-FR" dirty="0"/>
              <a:t>Use</a:t>
            </a:r>
            <a:r>
              <a:rPr lang="fr-FR" baseline="0" dirty="0"/>
              <a:t> pen to show direction of BPAP and Ca spike</a:t>
            </a:r>
            <a:endParaRPr lang="fr-F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63</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dirty="0"/>
              <a:t>In summary, dendrites are not just passive. They have active properties. They have calcium currents that can generate calcium spikes that are visible as large voltage transients.</a:t>
            </a:r>
          </a:p>
          <a:p>
            <a:endParaRPr lang="en-US" dirty="0"/>
          </a:p>
          <a:p>
            <a:r>
              <a:rPr lang="en-US" dirty="0"/>
              <a:t>Active dendrites permit back-propagating action potentials so that if an action potential is generated at a soma, the information about the action potential is available all over the dendrite.</a:t>
            </a:r>
          </a:p>
          <a:p>
            <a:endParaRPr lang="en-US" dirty="0"/>
          </a:p>
          <a:p>
            <a:r>
              <a:rPr lang="en-US" dirty="0"/>
              <a:t>Compartmental models can model all these different aspects of active dendrites. However, compartmental models are difficult to tune because you often don't know where along the dendrite, where to put the different ion channels at each density.</a:t>
            </a:r>
            <a:endParaRPr lang="fr-F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64</a:t>
            </a:fld>
            <a:endParaRPr lang="fr-FR">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2D50247-31B5-4711-95AF-29110409B065}" type="slidenum">
              <a:rPr lang="en-US" smtClean="0"/>
              <a:pPr/>
              <a:t>65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6</a:t>
            </a:fld>
            <a:endParaRPr lang="fr-FR">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7</a:t>
            </a:fld>
            <a:endParaRPr lang="fr-FR">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8</a:t>
            </a:fld>
            <a:endParaRPr lang="fr-FR">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r>
              <a:rPr lang="en-US" dirty="0">
                <a:ea typeface="ＭＳ Ｐゴシック" pitchFamily="34" charset="-128"/>
              </a:rPr>
              <a:t>A slightly more complicated model: not just with decay time, but there's also a rise time.</a:t>
            </a:r>
            <a:endParaRPr lang="fr-FR" dirty="0">
              <a:ea typeface="ＭＳ Ｐゴシック" pitchFamily="34" charset="-128"/>
            </a:endParaRP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EE2309BD-DE4D-415E-85E3-62F06A2956F2}" type="slidenum">
              <a:rPr lang="fr-FR">
                <a:cs typeface="Arial" charset="0"/>
              </a:rPr>
              <a:pPr/>
              <a:t>10</a:t>
            </a:fld>
            <a:endParaRPr lang="fr-FR">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OC Video Title">
    <p:spTree>
      <p:nvGrpSpPr>
        <p:cNvPr id="1" name=""/>
        <p:cNvGrpSpPr/>
        <p:nvPr/>
      </p:nvGrpSpPr>
      <p:grpSpPr>
        <a:xfrm>
          <a:off x="0" y="0"/>
          <a:ext cx="0" cy="0"/>
          <a:chOff x="0" y="0"/>
          <a:chExt cx="0" cy="0"/>
        </a:xfrm>
      </p:grpSpPr>
      <p:pic>
        <p:nvPicPr>
          <p:cNvPr id="5" name="Image 28" descr="epfl2.png"/>
          <p:cNvPicPr>
            <a:picLocks noChangeAspect="1"/>
          </p:cNvPicPr>
          <p:nvPr userDrawn="1"/>
        </p:nvPicPr>
        <p:blipFill>
          <a:blip r:embed="rId2"/>
          <a:srcRect/>
          <a:stretch>
            <a:fillRect/>
          </a:stretch>
        </p:blipFill>
        <p:spPr bwMode="auto">
          <a:xfrm>
            <a:off x="2035175" y="1579563"/>
            <a:ext cx="2112963" cy="1085850"/>
          </a:xfrm>
          <a:prstGeom prst="rect">
            <a:avLst/>
          </a:prstGeom>
          <a:noFill/>
          <a:ln w="9525">
            <a:noFill/>
            <a:miter lim="800000"/>
            <a:headEnd/>
            <a:tailEnd/>
          </a:ln>
        </p:spPr>
      </p:pic>
      <p:sp>
        <p:nvSpPr>
          <p:cNvPr id="6" name="Title 1"/>
          <p:cNvSpPr>
            <a:spLocks noGrp="1"/>
          </p:cNvSpPr>
          <p:nvPr>
            <p:ph type="title"/>
          </p:nvPr>
        </p:nvSpPr>
        <p:spPr>
          <a:xfrm>
            <a:off x="2034799" y="6126857"/>
            <a:ext cx="18624734" cy="1086925"/>
          </a:xfrm>
          <a:prstGeom prst="rect">
            <a:avLst/>
          </a:prstGeom>
        </p:spPr>
        <p:txBody>
          <a:bodyPr vert="horz"/>
          <a:lstStyle>
            <a:lvl1pPr>
              <a:defRPr lang="en-US" sz="6600" kern="1200" spc="236" dirty="0">
                <a:solidFill>
                  <a:srgbClr val="000000"/>
                </a:solidFill>
                <a:latin typeface="Impact"/>
                <a:ea typeface="ＭＳ Ｐゴシック" charset="0"/>
                <a:cs typeface="Impact"/>
              </a:defRPr>
            </a:lvl1pPr>
          </a:lstStyle>
          <a:p>
            <a:r>
              <a:rPr lang="fr-CH"/>
              <a:t>Click to edit Master title style</a:t>
            </a:r>
            <a:endParaRPr lang="en-US" dirty="0"/>
          </a:p>
        </p:txBody>
      </p:sp>
      <p:sp>
        <p:nvSpPr>
          <p:cNvPr id="14" name="Text Placeholder 13"/>
          <p:cNvSpPr>
            <a:spLocks noGrp="1"/>
          </p:cNvSpPr>
          <p:nvPr>
            <p:ph type="body" sz="quarter" idx="12"/>
          </p:nvPr>
        </p:nvSpPr>
        <p:spPr>
          <a:xfrm>
            <a:off x="2034797" y="7992177"/>
            <a:ext cx="13092127" cy="906462"/>
          </a:xfrm>
          <a:prstGeom prst="rect">
            <a:avLst/>
          </a:prstGeom>
        </p:spPr>
        <p:txBody>
          <a:bodyPr vert="horz"/>
          <a:lstStyle>
            <a:lvl1pPr marL="685800" indent="-685800">
              <a:buFontTx/>
              <a:buNone/>
              <a:defRPr lang="fr-CH" b="1" dirty="0" smtClean="0">
                <a:solidFill>
                  <a:srgbClr val="C30000"/>
                </a:solidFill>
                <a:latin typeface="Arial Narrow" charset="0"/>
                <a:cs typeface="Arial Narrow" charset="0"/>
              </a:defRPr>
            </a:lvl1pPr>
          </a:lstStyle>
          <a:p>
            <a:pPr lvl="0"/>
            <a:r>
              <a:rPr lang="fr-CH"/>
              <a:t>Click to edit Master text styles</a:t>
            </a:r>
          </a:p>
        </p:txBody>
      </p:sp>
      <p:sp>
        <p:nvSpPr>
          <p:cNvPr id="16" name="Text Placeholder 15"/>
          <p:cNvSpPr>
            <a:spLocks noGrp="1"/>
          </p:cNvSpPr>
          <p:nvPr>
            <p:ph type="body" sz="quarter" idx="13"/>
          </p:nvPr>
        </p:nvSpPr>
        <p:spPr>
          <a:xfrm>
            <a:off x="2035248" y="8898639"/>
            <a:ext cx="13091676" cy="830014"/>
          </a:xfrm>
          <a:prstGeom prst="rect">
            <a:avLst/>
          </a:prstGeom>
        </p:spPr>
        <p:txBody>
          <a:bodyPr vert="horz"/>
          <a:lstStyle>
            <a:lvl1pPr marL="685800" indent="-685800">
              <a:buFontTx/>
              <a:buNone/>
              <a:defRPr lang="fr-CH" dirty="0" smtClean="0">
                <a:solidFill>
                  <a:schemeClr val="tx1"/>
                </a:solidFill>
                <a:latin typeface="Arial Narrow" charset="0"/>
                <a:cs typeface="Arial Narrow" charset="0"/>
              </a:defRPr>
            </a:lvl1pPr>
          </a:lstStyle>
          <a:p>
            <a:pPr lvl="0"/>
            <a:r>
              <a:rPr lang="fr-CH"/>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620560" y="11072108"/>
            <a:ext cx="4501555" cy="810154"/>
          </a:xfrm>
          <a:prstGeom prst="rect">
            <a:avLst/>
          </a:prstGeom>
          <a:ln/>
        </p:spPr>
        <p:txBody>
          <a:bodyPr lIns="192911" tIns="96455" rIns="192911" bIns="96455"/>
          <a:lstStyle>
            <a:lvl1pPr>
              <a:defRPr/>
            </a:lvl1pPr>
          </a:lstStyle>
          <a:p>
            <a:pPr>
              <a:defRPr/>
            </a:pPr>
            <a:endParaRPr lang="fr-FR"/>
          </a:p>
        </p:txBody>
      </p:sp>
      <p:sp>
        <p:nvSpPr>
          <p:cNvPr id="3" name="Rectangle 5"/>
          <p:cNvSpPr>
            <a:spLocks noGrp="1" noChangeArrowheads="1"/>
          </p:cNvSpPr>
          <p:nvPr>
            <p:ph type="ftr" sz="quarter" idx="11"/>
          </p:nvPr>
        </p:nvSpPr>
        <p:spPr>
          <a:xfrm>
            <a:off x="7382550" y="11072108"/>
            <a:ext cx="6842363" cy="810154"/>
          </a:xfrm>
          <a:prstGeom prst="rect">
            <a:avLst/>
          </a:prstGeom>
          <a:ln/>
        </p:spPr>
        <p:txBody>
          <a:bodyPr lIns="192911" tIns="96455" rIns="192911" bIns="96455"/>
          <a:lstStyle>
            <a:lvl1pPr>
              <a:defRPr/>
            </a:lvl1pPr>
          </a:lstStyle>
          <a:p>
            <a:pPr>
              <a:defRPr/>
            </a:pPr>
            <a:endParaRPr lang="fr-FR"/>
          </a:p>
        </p:txBody>
      </p:sp>
      <p:sp>
        <p:nvSpPr>
          <p:cNvPr id="4" name="Rectangle 6"/>
          <p:cNvSpPr>
            <a:spLocks noGrp="1" noChangeArrowheads="1"/>
          </p:cNvSpPr>
          <p:nvPr>
            <p:ph type="sldNum" sz="quarter" idx="12"/>
          </p:nvPr>
        </p:nvSpPr>
        <p:spPr>
          <a:xfrm>
            <a:off x="15485348" y="11072108"/>
            <a:ext cx="4501555" cy="810154"/>
          </a:xfrm>
          <a:prstGeom prst="rect">
            <a:avLst/>
          </a:prstGeom>
          <a:ln/>
        </p:spPr>
        <p:txBody>
          <a:bodyPr lIns="192911" tIns="96455" rIns="192911" bIns="96455"/>
          <a:lstStyle>
            <a:lvl1pPr>
              <a:defRPr/>
            </a:lvl1pPr>
          </a:lstStyle>
          <a:p>
            <a:pPr>
              <a:defRPr/>
            </a:pPr>
            <a:fld id="{C1FFC524-F062-458A-AA3B-E5D734620D67}"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620560" y="1080205"/>
            <a:ext cx="18366344" cy="2025386"/>
          </a:xfrm>
          <a:prstGeom prst="rect">
            <a:avLst/>
          </a:prstGeom>
        </p:spPr>
        <p:txBody>
          <a:bodyPr lIns="192911" tIns="96455" rIns="192911" bIns="96455"/>
          <a:lstStyle/>
          <a:p>
            <a:r>
              <a:rPr lang="en-US"/>
              <a:t>Click to edit Master title style</a:t>
            </a:r>
          </a:p>
        </p:txBody>
      </p:sp>
      <p:sp>
        <p:nvSpPr>
          <p:cNvPr id="3" name="SmartArt Placeholder 2"/>
          <p:cNvSpPr>
            <a:spLocks noGrp="1"/>
          </p:cNvSpPr>
          <p:nvPr>
            <p:ph type="dgm" idx="1"/>
          </p:nvPr>
        </p:nvSpPr>
        <p:spPr>
          <a:xfrm>
            <a:off x="1620560" y="3510668"/>
            <a:ext cx="18366344" cy="7291388"/>
          </a:xfrm>
          <a:prstGeom prst="rect">
            <a:avLst/>
          </a:prstGeom>
        </p:spPr>
        <p:txBody>
          <a:bodyPr lIns="192911" tIns="96455" rIns="192911" bIns="96455"/>
          <a:lstStyle/>
          <a:p>
            <a:pPr lvl="0"/>
            <a:endParaRPr lang="en-US" noProof="0"/>
          </a:p>
        </p:txBody>
      </p:sp>
      <p:sp>
        <p:nvSpPr>
          <p:cNvPr id="4" name="Rectangle 4"/>
          <p:cNvSpPr>
            <a:spLocks noGrp="1" noChangeArrowheads="1"/>
          </p:cNvSpPr>
          <p:nvPr>
            <p:ph type="dt" sz="half" idx="10"/>
          </p:nvPr>
        </p:nvSpPr>
        <p:spPr>
          <a:xfrm>
            <a:off x="1620560" y="11072108"/>
            <a:ext cx="4501555" cy="810154"/>
          </a:xfrm>
          <a:prstGeom prst="rect">
            <a:avLst/>
          </a:prstGeom>
          <a:ln/>
        </p:spPr>
        <p:txBody>
          <a:bodyPr lIns="192911" tIns="96455" rIns="192911" bIns="96455"/>
          <a:lstStyle>
            <a:lvl1pPr>
              <a:defRPr/>
            </a:lvl1pPr>
          </a:lstStyle>
          <a:p>
            <a:pPr>
              <a:defRPr/>
            </a:pPr>
            <a:endParaRPr lang="fr-FR"/>
          </a:p>
        </p:txBody>
      </p:sp>
      <p:sp>
        <p:nvSpPr>
          <p:cNvPr id="5" name="Rectangle 5"/>
          <p:cNvSpPr>
            <a:spLocks noGrp="1" noChangeArrowheads="1"/>
          </p:cNvSpPr>
          <p:nvPr>
            <p:ph type="ftr" sz="quarter" idx="11"/>
          </p:nvPr>
        </p:nvSpPr>
        <p:spPr>
          <a:xfrm>
            <a:off x="7382550" y="11072108"/>
            <a:ext cx="6842363" cy="810154"/>
          </a:xfrm>
          <a:prstGeom prst="rect">
            <a:avLst/>
          </a:prstGeom>
          <a:ln/>
        </p:spPr>
        <p:txBody>
          <a:bodyPr lIns="192911" tIns="96455" rIns="192911" bIns="96455"/>
          <a:lstStyle>
            <a:lvl1pPr>
              <a:defRPr/>
            </a:lvl1pPr>
          </a:lstStyle>
          <a:p>
            <a:pPr>
              <a:defRPr/>
            </a:pPr>
            <a:endParaRPr lang="fr-FR"/>
          </a:p>
        </p:txBody>
      </p:sp>
      <p:sp>
        <p:nvSpPr>
          <p:cNvPr id="6" name="Rectangle 6"/>
          <p:cNvSpPr>
            <a:spLocks noGrp="1" noChangeArrowheads="1"/>
          </p:cNvSpPr>
          <p:nvPr>
            <p:ph type="sldNum" sz="quarter" idx="12"/>
          </p:nvPr>
        </p:nvSpPr>
        <p:spPr>
          <a:xfrm>
            <a:off x="15485348" y="11072108"/>
            <a:ext cx="4501555" cy="810154"/>
          </a:xfrm>
          <a:prstGeom prst="rect">
            <a:avLst/>
          </a:prstGeom>
          <a:ln/>
        </p:spPr>
        <p:txBody>
          <a:bodyPr lIns="192911" tIns="96455" rIns="192911" bIns="96455"/>
          <a:lstStyle>
            <a:lvl1pPr>
              <a:defRPr/>
            </a:lvl1pPr>
          </a:lstStyle>
          <a:p>
            <a:pPr>
              <a:defRPr/>
            </a:pPr>
            <a:fld id="{8EE7D6E5-D947-45D7-843C-47E5519EAA96}"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seul et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8157C989-9683-4E93-85AD-6E8DADA6FB43}"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6" name="Grouper 4"/>
          <p:cNvGrpSpPr>
            <a:grpSpLocks/>
          </p:cNvGrpSpPr>
          <p:nvPr userDrawn="1"/>
        </p:nvGrpSpPr>
        <p:grpSpPr bwMode="auto">
          <a:xfrm>
            <a:off x="1588" y="1563688"/>
            <a:ext cx="21607462" cy="225425"/>
            <a:chOff x="891" y="1433935"/>
            <a:chExt cx="19805650" cy="206338"/>
          </a:xfrm>
        </p:grpSpPr>
        <p:sp>
          <p:nvSpPr>
            <p:cNvPr id="7" name="Rectangle 6"/>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8" name="Rectangle 7"/>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2" name="Titre 1"/>
          <p:cNvSpPr>
            <a:spLocks noGrp="1"/>
          </p:cNvSpPr>
          <p:nvPr>
            <p:ph type="title"/>
          </p:nvPr>
        </p:nvSpPr>
        <p:spPr>
          <a:xfrm>
            <a:off x="944727" y="323223"/>
            <a:ext cx="18298949"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 sans filet">
    <p:spTree>
      <p:nvGrpSpPr>
        <p:cNvPr id="1" name=""/>
        <p:cNvGrpSpPr/>
        <p:nvPr/>
      </p:nvGrpSpPr>
      <p:grpSpPr>
        <a:xfrm>
          <a:off x="0" y="0"/>
          <a:ext cx="0" cy="0"/>
          <a:chOff x="0" y="0"/>
          <a:chExt cx="0" cy="0"/>
        </a:xfrm>
      </p:grpSpPr>
      <p:sp>
        <p:nvSpPr>
          <p:cNvPr id="3"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BB6EBC08-FAE3-4A34-B1F6-5261134B6DF6}"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4"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2"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71CC1C1A-7A90-44FD-A370-136E498F11FE}"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sp>
        <p:nvSpPr>
          <p:cNvPr id="5"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grpSp>
        <p:nvGrpSpPr>
          <p:cNvPr id="7" name="Grouper 4"/>
          <p:cNvGrpSpPr>
            <a:grpSpLocks/>
          </p:cNvGrpSpPr>
          <p:nvPr userDrawn="1"/>
        </p:nvGrpSpPr>
        <p:grpSpPr bwMode="auto">
          <a:xfrm>
            <a:off x="1588" y="1563688"/>
            <a:ext cx="21607462" cy="225425"/>
            <a:chOff x="891" y="1433935"/>
            <a:chExt cx="19805650" cy="206338"/>
          </a:xfrm>
        </p:grpSpPr>
        <p:sp>
          <p:nvSpPr>
            <p:cNvPr id="8" name="Rectangle 7"/>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0" name="Rectangle 9"/>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94447" y="2347948"/>
            <a:ext cx="19965085" cy="8601480"/>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a:t>Click to edit Master title style</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anvas">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AE3ADD7F-FEC2-47ED-8F59-7EBA958F93FD}"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10" name="Rectangle 9"/>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3" name="Espace réservé du contenu 2"/>
          <p:cNvSpPr>
            <a:spLocks noGrp="1"/>
          </p:cNvSpPr>
          <p:nvPr>
            <p:ph idx="1"/>
          </p:nvPr>
        </p:nvSpPr>
        <p:spPr>
          <a:xfrm>
            <a:off x="643055" y="2347948"/>
            <a:ext cx="9915077"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4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p:txBody>
      </p:sp>
      <p:sp>
        <p:nvSpPr>
          <p:cNvPr id="12" name="Espace réservé du contenu 2"/>
          <p:cNvSpPr>
            <a:spLocks noGrp="1"/>
          </p:cNvSpPr>
          <p:nvPr>
            <p:ph idx="10"/>
          </p:nvPr>
        </p:nvSpPr>
        <p:spPr>
          <a:xfrm>
            <a:off x="10823113" y="2347948"/>
            <a:ext cx="9914400" cy="8545039"/>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a:defRPr>
                <a:latin typeface="HelveticaNeueLT Pro 55 Roman" pitchFamily="34" charset="0"/>
              </a:defRPr>
            </a:lvl4pPr>
            <a:lvl5pPr>
              <a:defRPr>
                <a:latin typeface="HelveticaNeueLT Pro 55 Roman" pitchFamily="34" charset="0"/>
              </a:defRPr>
            </a:lvl5pPr>
          </a:lstStyle>
          <a:p>
            <a:pPr lvl="0"/>
            <a:r>
              <a:rPr lang="fr-CH" dirty="0"/>
              <a:t>Cliquez pour modifier les styles du texte du masque</a:t>
            </a:r>
          </a:p>
          <a:p>
            <a:pPr lvl="1"/>
            <a:r>
              <a:rPr lang="fr-CH" dirty="0"/>
              <a:t>Deuxième niveau</a:t>
            </a:r>
          </a:p>
          <a:p>
            <a:pPr lvl="2"/>
            <a:r>
              <a:rPr lang="fr-CH" dirty="0"/>
              <a:t>Troisième niveau</a:t>
            </a:r>
          </a:p>
        </p:txBody>
      </p:sp>
      <p:sp>
        <p:nvSpPr>
          <p:cNvPr id="9" name="Titre 1"/>
          <p:cNvSpPr>
            <a:spLocks noGrp="1"/>
          </p:cNvSpPr>
          <p:nvPr>
            <p:ph type="title"/>
          </p:nvPr>
        </p:nvSpPr>
        <p:spPr>
          <a:xfrm>
            <a:off x="944727" y="323223"/>
            <a:ext cx="18298950" cy="1473370"/>
          </a:xfrm>
          <a:prstGeom prst="rect">
            <a:avLst/>
          </a:prstGeom>
        </p:spPr>
        <p:txBody>
          <a:bodyPr lIns="216054" tIns="108027" rIns="216054" bIns="108027"/>
          <a:lstStyle>
            <a:lvl1pPr>
              <a:spcAft>
                <a:spcPts val="2835"/>
              </a:spcAft>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01E3E9F-5ABA-40FE-AF79-C325AF3393E1}"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
        <p:nvSpPr>
          <p:cNvPr id="8" name="Espace réservé du contenu 2"/>
          <p:cNvSpPr>
            <a:spLocks noGrp="1"/>
          </p:cNvSpPr>
          <p:nvPr>
            <p:ph sz="half" idx="10"/>
          </p:nvPr>
        </p:nvSpPr>
        <p:spPr>
          <a:xfrm>
            <a:off x="8447918" y="1165851"/>
            <a:ext cx="12211615" cy="9463373"/>
          </a:xfrm>
          <a:prstGeom prst="rect">
            <a:avLst/>
          </a:prstGeom>
        </p:spPr>
        <p:txBody>
          <a:bodyPr lIns="0" tIns="0" rIns="0" bIns="0"/>
          <a:lstStyle>
            <a:lvl1pPr marL="1080272" indent="-518871">
              <a:spcBef>
                <a:spcPts val="1418"/>
              </a:spcBef>
              <a:buClr>
                <a:srgbClr val="C30000"/>
              </a:buClr>
              <a:buSzPct val="159000"/>
              <a:buFont typeface="Arial"/>
              <a:buChar char="•"/>
              <a:defRPr sz="4700" b="0" i="0">
                <a:solidFill>
                  <a:srgbClr val="000000"/>
                </a:solidFill>
                <a:latin typeface="Arial Narrow"/>
                <a:cs typeface="Arial Narrow"/>
              </a:defRPr>
            </a:lvl1pPr>
            <a:lvl2pPr marL="1511632" indent="-433810">
              <a:spcBef>
                <a:spcPts val="1418"/>
              </a:spcBef>
              <a:buClr>
                <a:srgbClr val="C30000"/>
              </a:buClr>
              <a:buSzPct val="159000"/>
              <a:buFont typeface="Arial"/>
              <a:buChar char="•"/>
              <a:defRPr sz="3800" b="0" i="0">
                <a:solidFill>
                  <a:srgbClr val="000000"/>
                </a:solidFill>
                <a:latin typeface="Arial Narrow"/>
                <a:cs typeface="Arial Narrow"/>
              </a:defRPr>
            </a:lvl2pPr>
            <a:lvl3pPr marL="1834213" indent="-433810">
              <a:spcBef>
                <a:spcPts val="1418"/>
              </a:spcBef>
              <a:buClr>
                <a:srgbClr val="C30000"/>
              </a:buClr>
              <a:buSzPct val="159000"/>
              <a:buFont typeface="Arial"/>
              <a:buChar char="•"/>
              <a:defRPr sz="3500" b="0" i="0">
                <a:solidFill>
                  <a:srgbClr val="000000"/>
                </a:solidFill>
                <a:latin typeface="Arial Narrow"/>
                <a:cs typeface="Arial Narrow"/>
              </a:defRPr>
            </a:lvl3pPr>
            <a:lvl4pPr marL="2100529" indent="-348749">
              <a:spcBef>
                <a:spcPts val="1418"/>
              </a:spcBef>
              <a:buClr>
                <a:srgbClr val="C30000"/>
              </a:buClr>
              <a:buSzPct val="159000"/>
              <a:buFont typeface="Arial"/>
              <a:buChar char="•"/>
              <a:defRPr sz="3100" b="0" i="0">
                <a:solidFill>
                  <a:srgbClr val="000000"/>
                </a:solidFill>
                <a:latin typeface="Arial Narrow"/>
                <a:cs typeface="Arial Narrow"/>
              </a:defRPr>
            </a:lvl4pPr>
            <a:lvl5pPr marL="2265571" indent="-263688">
              <a:spcBef>
                <a:spcPts val="1418"/>
              </a:spcBef>
              <a:buClr>
                <a:srgbClr val="C30000"/>
              </a:buClr>
              <a:buSzPct val="159000"/>
              <a:buFont typeface="Arial"/>
              <a:buChar char="•"/>
              <a:defRPr sz="2800" b="0" i="0">
                <a:solidFill>
                  <a:srgbClr val="000000"/>
                </a:solidFill>
                <a:latin typeface="Arial Narrow"/>
                <a:cs typeface="Arial Narrow"/>
              </a:defRPr>
            </a:lvl5pPr>
            <a:lvl6pPr>
              <a:defRPr sz="4300"/>
            </a:lvl6pPr>
            <a:lvl7pPr>
              <a:defRPr sz="4300"/>
            </a:lvl7pPr>
            <a:lvl8pPr>
              <a:defRPr sz="4300"/>
            </a:lvl8pPr>
            <a:lvl9pPr>
              <a:defRPr sz="4300"/>
            </a:lvl9pPr>
          </a:lstStyle>
          <a:p>
            <a:pPr lvl="0"/>
            <a:r>
              <a:rPr lang="fr-CH" dirty="0"/>
              <a:t>Cliquez pour modifier les styles du texte du masque</a:t>
            </a:r>
          </a:p>
          <a:p>
            <a:pPr lvl="1"/>
            <a:r>
              <a:rPr lang="fr-CH" dirty="0"/>
              <a:t>Deuxième niveau</a:t>
            </a:r>
          </a:p>
          <a:p>
            <a:pPr lvl="2"/>
            <a:r>
              <a:rPr lang="fr-CH" dirty="0"/>
              <a:t>Troisième niveau</a:t>
            </a:r>
          </a:p>
          <a:p>
            <a:pPr lvl="3"/>
            <a:r>
              <a:rPr lang="fr-CH" dirty="0"/>
              <a:t>Quatrième niveau</a:t>
            </a:r>
          </a:p>
          <a:p>
            <a:pPr lvl="4"/>
            <a:r>
              <a:rPr lang="fr-CH" dirty="0"/>
              <a:t>Cinquième niveau</a:t>
            </a:r>
            <a:endParaRPr lang="fr-FR" dirty="0"/>
          </a:p>
        </p:txBody>
      </p:sp>
      <p:sp>
        <p:nvSpPr>
          <p:cNvPr id="10" name="Sous-titre 2"/>
          <p:cNvSpPr>
            <a:spLocks noGrp="1"/>
          </p:cNvSpPr>
          <p:nvPr>
            <p:ph type="subTitle" idx="1"/>
          </p:nvPr>
        </p:nvSpPr>
        <p:spPr>
          <a:xfrm>
            <a:off x="821534" y="3806314"/>
            <a:ext cx="7626383" cy="6822910"/>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2" name="Titre 11"/>
          <p:cNvSpPr>
            <a:spLocks noGrp="1"/>
          </p:cNvSpPr>
          <p:nvPr>
            <p:ph type="title"/>
          </p:nvPr>
        </p:nvSpPr>
        <p:spPr>
          <a:xfrm>
            <a:off x="821537" y="1040642"/>
            <a:ext cx="7626381" cy="2588834"/>
          </a:xfrm>
          <a:prstGeom prst="rect">
            <a:avLst/>
          </a:prstGeom>
        </p:spPr>
        <p:txBody>
          <a:bodyPr lIns="216054" tIns="108027" rIns="216054" bIns="108027"/>
          <a:lstStyle>
            <a:lvl1pPr>
              <a:defRPr sz="5700" b="0" i="0" spc="236">
                <a:latin typeface="Impact"/>
                <a:cs typeface="Impact"/>
              </a:defRPr>
            </a:lvl1pPr>
          </a:lstStyle>
          <a:p>
            <a:r>
              <a:rPr lang="fr-FR" dirty="0"/>
              <a:t>Cliquez pour modifier le style du titre</a:t>
            </a:r>
            <a:endParaRPr lang="fr-CH"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5"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F6F8D0E-813B-4B9D-B824-22D92184D584}"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6"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7"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grpSp>
        <p:nvGrpSpPr>
          <p:cNvPr id="8" name="Grouper 4"/>
          <p:cNvGrpSpPr>
            <a:grpSpLocks/>
          </p:cNvGrpSpPr>
          <p:nvPr userDrawn="1"/>
        </p:nvGrpSpPr>
        <p:grpSpPr bwMode="auto">
          <a:xfrm>
            <a:off x="1588" y="1563688"/>
            <a:ext cx="21607462" cy="225425"/>
            <a:chOff x="891" y="1433935"/>
            <a:chExt cx="19805650" cy="206338"/>
          </a:xfrm>
        </p:grpSpPr>
        <p:sp>
          <p:nvSpPr>
            <p:cNvPr id="9" name="Rectangle 8"/>
            <p:cNvSpPr/>
            <p:nvPr userDrawn="1"/>
          </p:nvSpPr>
          <p:spPr>
            <a:xfrm>
              <a:off x="891" y="1433935"/>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sp>
          <p:nvSpPr>
            <p:cNvPr id="11" name="Rectangle 10"/>
            <p:cNvSpPr/>
            <p:nvPr userDrawn="1"/>
          </p:nvSpPr>
          <p:spPr>
            <a:xfrm>
              <a:off x="891" y="1553088"/>
              <a:ext cx="19805650" cy="87185"/>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lIns="198013" tIns="99007" rIns="198013" bIns="99007" anchor="ctr"/>
            <a:lstStyle/>
            <a:p>
              <a:pPr algn="ctr" defTabSz="1080165" fontAlgn="auto">
                <a:spcBef>
                  <a:spcPts val="0"/>
                </a:spcBef>
                <a:spcAft>
                  <a:spcPts val="0"/>
                </a:spcAft>
                <a:defRPr/>
              </a:pPr>
              <a:endParaRPr lang="fr-FR" sz="4300"/>
            </a:p>
          </p:txBody>
        </p:sp>
      </p:grpSp>
      <p:sp>
        <p:nvSpPr>
          <p:cNvPr id="10" name="Sous-titre 2"/>
          <p:cNvSpPr>
            <a:spLocks noGrp="1"/>
          </p:cNvSpPr>
          <p:nvPr>
            <p:ph type="subTitle" idx="1"/>
          </p:nvPr>
        </p:nvSpPr>
        <p:spPr>
          <a:xfrm>
            <a:off x="821536" y="2683443"/>
            <a:ext cx="5303013" cy="3439233"/>
          </a:xfrm>
          <a:prstGeom prst="rect">
            <a:avLst/>
          </a:prstGeom>
        </p:spPr>
        <p:txBody>
          <a:bodyPr lIns="216054" tIns="108027" rIns="216054" bIns="108027">
            <a:noAutofit/>
          </a:bodyPr>
          <a:lstStyle>
            <a:lvl1pPr marL="0" indent="0" algn="l">
              <a:buNone/>
              <a:defRPr sz="3800" b="0" i="0">
                <a:solidFill>
                  <a:srgbClr val="000000"/>
                </a:solidFill>
                <a:latin typeface="Arial Narrow"/>
                <a:cs typeface="Arial Narrow"/>
              </a:defRPr>
            </a:lvl1pPr>
            <a:lvl2pPr marL="1080272" indent="0" algn="ctr">
              <a:buNone/>
              <a:defRPr>
                <a:solidFill>
                  <a:schemeClr val="tx1">
                    <a:tint val="75000"/>
                  </a:schemeClr>
                </a:solidFill>
              </a:defRPr>
            </a:lvl2pPr>
            <a:lvl3pPr marL="2160544" indent="0" algn="ctr">
              <a:buNone/>
              <a:defRPr>
                <a:solidFill>
                  <a:schemeClr val="tx1">
                    <a:tint val="75000"/>
                  </a:schemeClr>
                </a:solidFill>
              </a:defRPr>
            </a:lvl3pPr>
            <a:lvl4pPr marL="3240816" indent="0" algn="ctr">
              <a:buNone/>
              <a:defRPr>
                <a:solidFill>
                  <a:schemeClr val="tx1">
                    <a:tint val="75000"/>
                  </a:schemeClr>
                </a:solidFill>
              </a:defRPr>
            </a:lvl4pPr>
            <a:lvl5pPr marL="4321089" indent="0" algn="ctr">
              <a:buNone/>
              <a:defRPr>
                <a:solidFill>
                  <a:schemeClr val="tx1">
                    <a:tint val="75000"/>
                  </a:schemeClr>
                </a:solidFill>
              </a:defRPr>
            </a:lvl5pPr>
            <a:lvl6pPr marL="5401361" indent="0" algn="ctr">
              <a:buNone/>
              <a:defRPr>
                <a:solidFill>
                  <a:schemeClr val="tx1">
                    <a:tint val="75000"/>
                  </a:schemeClr>
                </a:solidFill>
              </a:defRPr>
            </a:lvl6pPr>
            <a:lvl7pPr marL="6481633" indent="0" algn="ctr">
              <a:buNone/>
              <a:defRPr>
                <a:solidFill>
                  <a:schemeClr val="tx1">
                    <a:tint val="75000"/>
                  </a:schemeClr>
                </a:solidFill>
              </a:defRPr>
            </a:lvl7pPr>
            <a:lvl8pPr marL="7561905" indent="0" algn="ctr">
              <a:buNone/>
              <a:defRPr>
                <a:solidFill>
                  <a:schemeClr val="tx1">
                    <a:tint val="75000"/>
                  </a:schemeClr>
                </a:solidFill>
              </a:defRPr>
            </a:lvl8pPr>
            <a:lvl9pPr marL="8642177" indent="0" algn="ctr">
              <a:buNone/>
              <a:defRPr>
                <a:solidFill>
                  <a:schemeClr val="tx1">
                    <a:tint val="75000"/>
                  </a:schemeClr>
                </a:solidFill>
              </a:defRPr>
            </a:lvl9pPr>
          </a:lstStyle>
          <a:p>
            <a:r>
              <a:rPr lang="fr-CH" dirty="0"/>
              <a:t>Cliquez pour modifier le style des sous-titres du masque</a:t>
            </a:r>
            <a:endParaRPr lang="fr-FR" dirty="0"/>
          </a:p>
        </p:txBody>
      </p:sp>
      <p:sp>
        <p:nvSpPr>
          <p:cNvPr id="15" name="Espace réservé du contenu 2"/>
          <p:cNvSpPr>
            <a:spLocks noGrp="1"/>
          </p:cNvSpPr>
          <p:nvPr>
            <p:ph idx="11"/>
          </p:nvPr>
        </p:nvSpPr>
        <p:spPr>
          <a:xfrm>
            <a:off x="5776328" y="2347948"/>
            <a:ext cx="14883204" cy="8242436"/>
          </a:xfrm>
          <a:prstGeom prst="rect">
            <a:avLst/>
          </a:prstGeom>
        </p:spPr>
        <p:txBody>
          <a:bodyPr lIns="0" tIns="0" rIns="0" bIns="0"/>
          <a:lstStyle>
            <a:lvl1pPr marL="1080272" indent="-569907" algn="l">
              <a:lnSpc>
                <a:spcPct val="100000"/>
              </a:lnSpc>
              <a:spcBef>
                <a:spcPts val="0"/>
              </a:spcBef>
              <a:spcAft>
                <a:spcPts val="0"/>
              </a:spcAft>
              <a:buClr>
                <a:srgbClr val="C30000"/>
              </a:buClr>
              <a:buSzPct val="159000"/>
              <a:defRPr sz="5200" b="0" i="0">
                <a:solidFill>
                  <a:srgbClr val="000000"/>
                </a:solidFill>
                <a:latin typeface="Arial Narrow"/>
                <a:cs typeface="Arial Narrow"/>
              </a:defRPr>
            </a:lvl1pPr>
            <a:lvl2pPr marL="1511632" indent="-569907">
              <a:spcBef>
                <a:spcPts val="709"/>
              </a:spcBef>
              <a:buClr>
                <a:srgbClr val="C30000"/>
              </a:buClr>
              <a:buSzPct val="159000"/>
              <a:defRPr sz="3800" b="0" i="0">
                <a:solidFill>
                  <a:srgbClr val="000000"/>
                </a:solidFill>
                <a:latin typeface="Arial Narrow"/>
                <a:cs typeface="Arial Narrow"/>
              </a:defRPr>
            </a:lvl2pPr>
            <a:lvl3pPr marL="1834213" indent="-569907">
              <a:spcBef>
                <a:spcPts val="709"/>
              </a:spcBef>
              <a:buClr>
                <a:srgbClr val="C30000"/>
              </a:buClr>
              <a:buSzPct val="159000"/>
              <a:defRPr sz="3100" b="0" i="0">
                <a:solidFill>
                  <a:srgbClr val="000000"/>
                </a:solidFill>
                <a:latin typeface="Arial Narrow"/>
                <a:cs typeface="Arial Narrow"/>
              </a:defRPr>
            </a:lvl3pPr>
            <a:lvl4pPr marL="1238250" indent="0">
              <a:buNone/>
              <a:defRPr>
                <a:latin typeface="HelveticaNeueLT Pro 55 Roman" pitchFamily="34" charset="0"/>
              </a:defRPr>
            </a:lvl4pPr>
            <a:lvl5pPr>
              <a:defRPr>
                <a:latin typeface="HelveticaNeueLT Pro 55 Roman" pitchFamily="34" charset="0"/>
              </a:defRPr>
            </a:lvl5pPr>
          </a:lstStyle>
          <a:p>
            <a:pPr lvl="0"/>
            <a:r>
              <a:rPr lang="fr-CH"/>
              <a:t>Click to edit Master text styles</a:t>
            </a:r>
          </a:p>
          <a:p>
            <a:pPr lvl="1"/>
            <a:r>
              <a:rPr lang="fr-CH"/>
              <a:t>Second level</a:t>
            </a:r>
          </a:p>
          <a:p>
            <a:pPr lvl="2"/>
            <a:r>
              <a:rPr lang="fr-CH"/>
              <a:t>Third level</a:t>
            </a:r>
          </a:p>
          <a:p>
            <a:pPr lvl="3"/>
            <a:r>
              <a:rPr lang="fr-CH"/>
              <a:t>Fourth level</a:t>
            </a:r>
          </a:p>
        </p:txBody>
      </p:sp>
      <p:sp>
        <p:nvSpPr>
          <p:cNvPr id="16" name="Titre 1"/>
          <p:cNvSpPr>
            <a:spLocks noGrp="1"/>
          </p:cNvSpPr>
          <p:nvPr>
            <p:ph type="title"/>
          </p:nvPr>
        </p:nvSpPr>
        <p:spPr>
          <a:xfrm>
            <a:off x="944727" y="323223"/>
            <a:ext cx="18298950" cy="1442679"/>
          </a:xfrm>
          <a:prstGeom prst="rect">
            <a:avLst/>
          </a:prstGeom>
        </p:spPr>
        <p:txBody>
          <a:bodyPr lIns="216054" tIns="108027" rIns="216054" bIns="108027"/>
          <a:lstStyle>
            <a:lvl1pPr>
              <a:defRPr sz="6100" b="0" i="0" spc="236" baseline="0">
                <a:latin typeface="Impact"/>
                <a:cs typeface="Impact"/>
              </a:defRPr>
            </a:lvl1pPr>
          </a:lstStyle>
          <a:p>
            <a:r>
              <a:rPr lang="fr-CH" dirty="0"/>
              <a:t>Cliquez et modifiez le titre</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titre">
    <p:spTree>
      <p:nvGrpSpPr>
        <p:cNvPr id="1" name=""/>
        <p:cNvGrpSpPr/>
        <p:nvPr/>
      </p:nvGrpSpPr>
      <p:grpSpPr>
        <a:xfrm>
          <a:off x="0" y="0"/>
          <a:ext cx="0" cy="0"/>
          <a:chOff x="0" y="0"/>
          <a:chExt cx="0" cy="0"/>
        </a:xfrm>
      </p:grpSpPr>
      <p:sp>
        <p:nvSpPr>
          <p:cNvPr id="2" name="Espace réservé du titre 1"/>
          <p:cNvSpPr txBox="1">
            <a:spLocks/>
          </p:cNvSpPr>
          <p:nvPr userDrawn="1"/>
        </p:nvSpPr>
        <p:spPr>
          <a:xfrm>
            <a:off x="20391438" y="11296650"/>
            <a:ext cx="1238250" cy="566738"/>
          </a:xfrm>
          <a:prstGeom prst="rect">
            <a:avLst/>
          </a:prstGeom>
          <a:noFill/>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fld id="{4B7E070D-A864-437B-B7D4-F263214A491C}" type="slidenum">
              <a:rPr lang="fr-FR" sz="1900" smtClean="0">
                <a:solidFill>
                  <a:srgbClr val="A6A6A6"/>
                </a:solidFill>
                <a:latin typeface="Arial Narrow" pitchFamily="34" charset="0"/>
              </a:rPr>
              <a:pPr algn="r" eaLnBrk="1" hangingPunct="1">
                <a:defRPr/>
              </a:pPr>
              <a:t>‹#›</a:t>
            </a:fld>
            <a:endParaRPr lang="fr-FR" sz="1900">
              <a:solidFill>
                <a:srgbClr val="A6A6A6"/>
              </a:solidFill>
              <a:latin typeface="Arial Narrow" pitchFamily="34" charset="0"/>
            </a:endParaRPr>
          </a:p>
        </p:txBody>
      </p:sp>
      <p:pic>
        <p:nvPicPr>
          <p:cNvPr id="3" name="Image 28" descr="epfl2.png"/>
          <p:cNvPicPr>
            <a:picLocks noChangeAspect="1"/>
          </p:cNvPicPr>
          <p:nvPr userDrawn="1"/>
        </p:nvPicPr>
        <p:blipFill>
          <a:blip r:embed="rId2"/>
          <a:srcRect/>
          <a:stretch>
            <a:fillRect/>
          </a:stretch>
        </p:blipFill>
        <p:spPr bwMode="auto">
          <a:xfrm>
            <a:off x="19243675" y="536575"/>
            <a:ext cx="1493838" cy="765175"/>
          </a:xfrm>
          <a:prstGeom prst="rect">
            <a:avLst/>
          </a:prstGeom>
          <a:noFill/>
          <a:ln w="9525">
            <a:noFill/>
            <a:miter lim="800000"/>
            <a:headEnd/>
            <a:tailEnd/>
          </a:ln>
        </p:spPr>
      </p:pic>
      <p:sp>
        <p:nvSpPr>
          <p:cNvPr id="4" name="Espace réservé du titre 1"/>
          <p:cNvSpPr txBox="1">
            <a:spLocks/>
          </p:cNvSpPr>
          <p:nvPr userDrawn="1"/>
        </p:nvSpPr>
        <p:spPr bwMode="auto">
          <a:xfrm>
            <a:off x="18154650" y="11253788"/>
            <a:ext cx="2708275" cy="565150"/>
          </a:xfrm>
          <a:prstGeom prst="rect">
            <a:avLst/>
          </a:prstGeom>
          <a:noFill/>
          <a:ln>
            <a:noFill/>
          </a:ln>
        </p:spPr>
        <p:txBody>
          <a:bodyPr lIns="216054" tIns="108027" rIns="216054" bIns="108027"/>
          <a:lstStyle>
            <a:lvl1pPr eaLnBrk="0" hangingPunct="0">
              <a:defRPr sz="5700">
                <a:solidFill>
                  <a:schemeClr val="tx1"/>
                </a:solidFill>
                <a:latin typeface="Arial" pitchFamily="34" charset="0"/>
                <a:ea typeface="ＭＳ Ｐゴシック" pitchFamily="34" charset="-128"/>
              </a:defRPr>
            </a:lvl1pPr>
            <a:lvl2pPr marL="742950" indent="-285750" eaLnBrk="0" hangingPunct="0">
              <a:defRPr sz="5700">
                <a:solidFill>
                  <a:schemeClr val="tx1"/>
                </a:solidFill>
                <a:latin typeface="Arial" pitchFamily="34" charset="0"/>
                <a:ea typeface="ＭＳ Ｐゴシック" pitchFamily="34" charset="-128"/>
              </a:defRPr>
            </a:lvl2pPr>
            <a:lvl3pPr marL="1143000" indent="-228600" eaLnBrk="0" hangingPunct="0">
              <a:defRPr sz="5700">
                <a:solidFill>
                  <a:schemeClr val="tx1"/>
                </a:solidFill>
                <a:latin typeface="Arial" pitchFamily="34" charset="0"/>
                <a:ea typeface="ＭＳ Ｐゴシック" pitchFamily="34" charset="-128"/>
              </a:defRPr>
            </a:lvl3pPr>
            <a:lvl4pPr marL="1600200" indent="-228600" eaLnBrk="0" hangingPunct="0">
              <a:defRPr sz="5700">
                <a:solidFill>
                  <a:schemeClr val="tx1"/>
                </a:solidFill>
                <a:latin typeface="Arial" pitchFamily="34" charset="0"/>
                <a:ea typeface="ＭＳ Ｐゴシック" pitchFamily="34" charset="-128"/>
              </a:defRPr>
            </a:lvl4pPr>
            <a:lvl5pPr marL="2057400" indent="-228600" eaLnBrk="0" hangingPunct="0">
              <a:defRPr sz="5700">
                <a:solidFill>
                  <a:schemeClr val="tx1"/>
                </a:solidFill>
                <a:latin typeface="Arial" pitchFamily="34" charset="0"/>
                <a:ea typeface="ＭＳ Ｐゴシック" pitchFamily="34" charset="-128"/>
              </a:defRPr>
            </a:lvl5pPr>
            <a:lvl6pPr marL="25146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6pPr>
            <a:lvl7pPr marL="29718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7pPr>
            <a:lvl8pPr marL="34290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8pPr>
            <a:lvl9pPr marL="3886200" indent="-228600" defTabSz="1079500" eaLnBrk="0" fontAlgn="base" hangingPunct="0">
              <a:spcBef>
                <a:spcPct val="0"/>
              </a:spcBef>
              <a:spcAft>
                <a:spcPct val="0"/>
              </a:spcAft>
              <a:defRPr sz="5700">
                <a:solidFill>
                  <a:schemeClr val="tx1"/>
                </a:solidFill>
                <a:latin typeface="Arial" pitchFamily="34" charset="0"/>
                <a:ea typeface="ＭＳ Ｐゴシック" pitchFamily="34" charset="-128"/>
              </a:defRPr>
            </a:lvl9pPr>
          </a:lstStyle>
          <a:p>
            <a:pPr algn="r" eaLnBrk="1" hangingPunct="1">
              <a:defRPr/>
            </a:pPr>
            <a:r>
              <a:rPr lang="fr-CH" sz="1900" b="1">
                <a:solidFill>
                  <a:srgbClr val="595959"/>
                </a:solidFill>
                <a:latin typeface="Arial Narrow" pitchFamily="34" charset="0"/>
              </a:rPr>
              <a:t>Mécanique</a:t>
            </a:r>
            <a:r>
              <a:rPr lang="fr-CH" sz="1900" b="1">
                <a:solidFill>
                  <a:srgbClr val="7F7F7F"/>
                </a:solidFill>
                <a:latin typeface="Arial Narrow" pitchFamily="34" charset="0"/>
              </a:rPr>
              <a:t> </a:t>
            </a:r>
            <a:r>
              <a:rPr lang="fr-CH" sz="1900">
                <a:solidFill>
                  <a:srgbClr val="7F7F7F"/>
                </a:solidFill>
                <a:latin typeface="Arial Narrow" pitchFamily="34" charset="0"/>
              </a:rPr>
              <a:t>| 2013</a:t>
            </a:r>
            <a:endParaRPr lang="fr-FR" sz="1900">
              <a:solidFill>
                <a:srgbClr val="7F7F7F"/>
              </a:solidFill>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11" r:id="rId9"/>
    <p:sldLayoutId id="2147484720" r:id="rId10"/>
    <p:sldLayoutId id="2147484721" r:id="rId11"/>
  </p:sldLayoutIdLst>
  <p:txStyles>
    <p:titleStyle>
      <a:lvl1pPr algn="l" defTabSz="1079500" rtl="0" eaLnBrk="0" fontAlgn="base" hangingPunct="0">
        <a:spcBef>
          <a:spcPct val="0"/>
        </a:spcBef>
        <a:spcAft>
          <a:spcPct val="0"/>
        </a:spcAft>
        <a:defRPr sz="6600" kern="1200">
          <a:solidFill>
            <a:schemeClr val="tx1"/>
          </a:solidFill>
          <a:latin typeface="Verdana"/>
          <a:ea typeface="ＭＳ Ｐゴシック" charset="0"/>
          <a:cs typeface="ＭＳ Ｐゴシック" charset="0"/>
        </a:defRPr>
      </a:lvl1pPr>
      <a:lvl2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2pPr>
      <a:lvl3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3pPr>
      <a:lvl4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4pPr>
      <a:lvl5pPr algn="l" defTabSz="1079500" rtl="0" eaLnBrk="0" fontAlgn="base" hangingPunct="0">
        <a:spcBef>
          <a:spcPct val="0"/>
        </a:spcBef>
        <a:spcAft>
          <a:spcPct val="0"/>
        </a:spcAft>
        <a:defRPr sz="6600">
          <a:solidFill>
            <a:schemeClr val="tx1"/>
          </a:solidFill>
          <a:latin typeface="Verdana" charset="0"/>
          <a:ea typeface="ＭＳ Ｐゴシック" charset="0"/>
          <a:cs typeface="ＭＳ Ｐゴシック" charset="0"/>
        </a:defRPr>
      </a:lvl5pPr>
      <a:lvl6pPr marL="1080272" algn="l" defTabSz="1080272" rtl="0" fontAlgn="base">
        <a:spcBef>
          <a:spcPct val="0"/>
        </a:spcBef>
        <a:spcAft>
          <a:spcPct val="0"/>
        </a:spcAft>
        <a:defRPr sz="6600">
          <a:solidFill>
            <a:schemeClr val="tx1"/>
          </a:solidFill>
          <a:latin typeface="Verdana" charset="0"/>
          <a:ea typeface="ＭＳ Ｐゴシック" charset="0"/>
        </a:defRPr>
      </a:lvl6pPr>
      <a:lvl7pPr marL="2160544" algn="l" defTabSz="1080272" rtl="0" fontAlgn="base">
        <a:spcBef>
          <a:spcPct val="0"/>
        </a:spcBef>
        <a:spcAft>
          <a:spcPct val="0"/>
        </a:spcAft>
        <a:defRPr sz="6600">
          <a:solidFill>
            <a:schemeClr val="tx1"/>
          </a:solidFill>
          <a:latin typeface="Verdana" charset="0"/>
          <a:ea typeface="ＭＳ Ｐゴシック" charset="0"/>
        </a:defRPr>
      </a:lvl7pPr>
      <a:lvl8pPr marL="3240816" algn="l" defTabSz="1080272" rtl="0" fontAlgn="base">
        <a:spcBef>
          <a:spcPct val="0"/>
        </a:spcBef>
        <a:spcAft>
          <a:spcPct val="0"/>
        </a:spcAft>
        <a:defRPr sz="6600">
          <a:solidFill>
            <a:schemeClr val="tx1"/>
          </a:solidFill>
          <a:latin typeface="Verdana" charset="0"/>
          <a:ea typeface="ＭＳ Ｐゴシック" charset="0"/>
        </a:defRPr>
      </a:lvl8pPr>
      <a:lvl9pPr marL="4321089" algn="l" defTabSz="1080272" rtl="0" fontAlgn="base">
        <a:spcBef>
          <a:spcPct val="0"/>
        </a:spcBef>
        <a:spcAft>
          <a:spcPct val="0"/>
        </a:spcAft>
        <a:defRPr sz="6600">
          <a:solidFill>
            <a:schemeClr val="tx1"/>
          </a:solidFill>
          <a:latin typeface="Verdana" charset="0"/>
          <a:ea typeface="ＭＳ Ｐゴシック" charset="0"/>
        </a:defRPr>
      </a:lvl9pPr>
    </p:titleStyle>
    <p:bodyStyle>
      <a:lvl1pPr marL="1079500" indent="-862013" algn="l" defTabSz="1079500" rtl="0" eaLnBrk="0" fontAlgn="base" hangingPunct="0">
        <a:spcBef>
          <a:spcPts val="1413"/>
        </a:spcBef>
        <a:spcAft>
          <a:spcPct val="0"/>
        </a:spcAft>
        <a:buClr>
          <a:srgbClr val="FF0000"/>
        </a:buClr>
        <a:buSzPct val="150000"/>
        <a:buFont typeface="Arial" charset="0"/>
        <a:buChar char="•"/>
        <a:defRPr sz="4700" kern="1200">
          <a:solidFill>
            <a:srgbClr val="595959"/>
          </a:solidFill>
          <a:latin typeface="Verdana"/>
          <a:ea typeface="ＭＳ Ｐゴシック" charset="0"/>
          <a:cs typeface="ＭＳ Ｐゴシック" charset="0"/>
        </a:defRPr>
      </a:lvl1pPr>
      <a:lvl2pPr marL="1511300" indent="-862013" algn="l" defTabSz="1079500" rtl="0" eaLnBrk="0" fontAlgn="base" hangingPunct="0">
        <a:spcBef>
          <a:spcPts val="1413"/>
        </a:spcBef>
        <a:spcAft>
          <a:spcPct val="0"/>
        </a:spcAft>
        <a:buClr>
          <a:srgbClr val="FF0000"/>
        </a:buClr>
        <a:buSzPct val="150000"/>
        <a:buFont typeface="Arial" charset="0"/>
        <a:buChar char="•"/>
        <a:defRPr sz="3800" kern="1200">
          <a:solidFill>
            <a:srgbClr val="595959"/>
          </a:solidFill>
          <a:latin typeface="Verdana"/>
          <a:ea typeface="ＭＳ Ｐゴシック" charset="0"/>
          <a:cs typeface="+mn-cs"/>
        </a:defRPr>
      </a:lvl2pPr>
      <a:lvl3pPr marL="1833563" indent="-862013" algn="l" defTabSz="1079500" rtl="0" eaLnBrk="0" fontAlgn="base" hangingPunct="0">
        <a:spcBef>
          <a:spcPts val="1413"/>
        </a:spcBef>
        <a:spcAft>
          <a:spcPct val="0"/>
        </a:spcAft>
        <a:buClr>
          <a:srgbClr val="FF0000"/>
        </a:buClr>
        <a:buSzPct val="150000"/>
        <a:buFont typeface="Arial" charset="0"/>
        <a:buChar char="•"/>
        <a:defRPr sz="3300" kern="1200">
          <a:solidFill>
            <a:srgbClr val="595959"/>
          </a:solidFill>
          <a:latin typeface="Verdana"/>
          <a:ea typeface="ＭＳ Ｐゴシック" charset="0"/>
          <a:cs typeface="+mn-cs"/>
        </a:defRPr>
      </a:lvl3pPr>
      <a:lvl4pPr marL="2100263" indent="-862013" algn="l" defTabSz="1079500" rtl="0" eaLnBrk="0" fontAlgn="base" hangingPunct="0">
        <a:spcBef>
          <a:spcPts val="1413"/>
        </a:spcBef>
        <a:spcAft>
          <a:spcPct val="0"/>
        </a:spcAft>
        <a:buClr>
          <a:srgbClr val="FF0000"/>
        </a:buClr>
        <a:buSzPct val="150000"/>
        <a:buFont typeface="Arial" charset="0"/>
        <a:buChar char="•"/>
        <a:defRPr sz="2800" kern="1200">
          <a:solidFill>
            <a:srgbClr val="595959"/>
          </a:solidFill>
          <a:latin typeface="Verdana"/>
          <a:ea typeface="ＭＳ Ｐゴシック" charset="0"/>
          <a:cs typeface="+mn-cs"/>
        </a:defRPr>
      </a:lvl4pPr>
      <a:lvl5pPr marL="2265363" indent="-862013" algn="l" defTabSz="1079500" rtl="0" eaLnBrk="0" fontAlgn="base" hangingPunct="0">
        <a:spcBef>
          <a:spcPts val="1413"/>
        </a:spcBef>
        <a:spcAft>
          <a:spcPct val="0"/>
        </a:spcAft>
        <a:buClr>
          <a:srgbClr val="FF0000"/>
        </a:buClr>
        <a:buSzPct val="150000"/>
        <a:buFont typeface="Arial" charset="0"/>
        <a:buChar char="•"/>
        <a:defRPr sz="2400" kern="1200">
          <a:solidFill>
            <a:srgbClr val="595959"/>
          </a:solidFill>
          <a:latin typeface="Verdana"/>
          <a:ea typeface="ＭＳ Ｐゴシック" charset="0"/>
          <a:cs typeface="+mn-cs"/>
        </a:defRPr>
      </a:lvl5pPr>
      <a:lvl6pPr marL="5941497" indent="-540136" algn="l" defTabSz="1080272" rtl="0" eaLnBrk="1" latinLnBrk="0" hangingPunct="1">
        <a:spcBef>
          <a:spcPct val="20000"/>
        </a:spcBef>
        <a:buFont typeface="Arial"/>
        <a:buChar char="•"/>
        <a:defRPr sz="4700" kern="1200">
          <a:solidFill>
            <a:schemeClr val="tx1"/>
          </a:solidFill>
          <a:latin typeface="+mn-lt"/>
          <a:ea typeface="+mn-ea"/>
          <a:cs typeface="+mn-cs"/>
        </a:defRPr>
      </a:lvl6pPr>
      <a:lvl7pPr marL="7021769" indent="-540136" algn="l" defTabSz="1080272" rtl="0" eaLnBrk="1" latinLnBrk="0" hangingPunct="1">
        <a:spcBef>
          <a:spcPct val="20000"/>
        </a:spcBef>
        <a:buFont typeface="Arial"/>
        <a:buChar char="•"/>
        <a:defRPr sz="4700" kern="1200">
          <a:solidFill>
            <a:schemeClr val="tx1"/>
          </a:solidFill>
          <a:latin typeface="+mn-lt"/>
          <a:ea typeface="+mn-ea"/>
          <a:cs typeface="+mn-cs"/>
        </a:defRPr>
      </a:lvl7pPr>
      <a:lvl8pPr marL="8102041" indent="-540136" algn="l" defTabSz="1080272" rtl="0" eaLnBrk="1" latinLnBrk="0" hangingPunct="1">
        <a:spcBef>
          <a:spcPct val="20000"/>
        </a:spcBef>
        <a:buFont typeface="Arial"/>
        <a:buChar char="•"/>
        <a:defRPr sz="4700" kern="1200">
          <a:solidFill>
            <a:schemeClr val="tx1"/>
          </a:solidFill>
          <a:latin typeface="+mn-lt"/>
          <a:ea typeface="+mn-ea"/>
          <a:cs typeface="+mn-cs"/>
        </a:defRPr>
      </a:lvl8pPr>
      <a:lvl9pPr marL="9182313" indent="-540136" algn="l" defTabSz="1080272"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fr-FR"/>
      </a:defPPr>
      <a:lvl1pPr marL="0" algn="l" defTabSz="1080272" rtl="0" eaLnBrk="1" latinLnBrk="0" hangingPunct="1">
        <a:defRPr sz="4300" kern="1200">
          <a:solidFill>
            <a:schemeClr val="tx1"/>
          </a:solidFill>
          <a:latin typeface="+mn-lt"/>
          <a:ea typeface="+mn-ea"/>
          <a:cs typeface="+mn-cs"/>
        </a:defRPr>
      </a:lvl1pPr>
      <a:lvl2pPr marL="1080272" algn="l" defTabSz="1080272" rtl="0" eaLnBrk="1" latinLnBrk="0" hangingPunct="1">
        <a:defRPr sz="4300" kern="1200">
          <a:solidFill>
            <a:schemeClr val="tx1"/>
          </a:solidFill>
          <a:latin typeface="+mn-lt"/>
          <a:ea typeface="+mn-ea"/>
          <a:cs typeface="+mn-cs"/>
        </a:defRPr>
      </a:lvl2pPr>
      <a:lvl3pPr marL="2160544" algn="l" defTabSz="1080272" rtl="0" eaLnBrk="1" latinLnBrk="0" hangingPunct="1">
        <a:defRPr sz="4300" kern="1200">
          <a:solidFill>
            <a:schemeClr val="tx1"/>
          </a:solidFill>
          <a:latin typeface="+mn-lt"/>
          <a:ea typeface="+mn-ea"/>
          <a:cs typeface="+mn-cs"/>
        </a:defRPr>
      </a:lvl3pPr>
      <a:lvl4pPr marL="3240816" algn="l" defTabSz="1080272" rtl="0" eaLnBrk="1" latinLnBrk="0" hangingPunct="1">
        <a:defRPr sz="4300" kern="1200">
          <a:solidFill>
            <a:schemeClr val="tx1"/>
          </a:solidFill>
          <a:latin typeface="+mn-lt"/>
          <a:ea typeface="+mn-ea"/>
          <a:cs typeface="+mn-cs"/>
        </a:defRPr>
      </a:lvl4pPr>
      <a:lvl5pPr marL="4321089" algn="l" defTabSz="1080272" rtl="0" eaLnBrk="1" latinLnBrk="0" hangingPunct="1">
        <a:defRPr sz="4300" kern="1200">
          <a:solidFill>
            <a:schemeClr val="tx1"/>
          </a:solidFill>
          <a:latin typeface="+mn-lt"/>
          <a:ea typeface="+mn-ea"/>
          <a:cs typeface="+mn-cs"/>
        </a:defRPr>
      </a:lvl5pPr>
      <a:lvl6pPr marL="5401361" algn="l" defTabSz="1080272" rtl="0" eaLnBrk="1" latinLnBrk="0" hangingPunct="1">
        <a:defRPr sz="4300" kern="1200">
          <a:solidFill>
            <a:schemeClr val="tx1"/>
          </a:solidFill>
          <a:latin typeface="+mn-lt"/>
          <a:ea typeface="+mn-ea"/>
          <a:cs typeface="+mn-cs"/>
        </a:defRPr>
      </a:lvl6pPr>
      <a:lvl7pPr marL="6481633" algn="l" defTabSz="1080272" rtl="0" eaLnBrk="1" latinLnBrk="0" hangingPunct="1">
        <a:defRPr sz="4300" kern="1200">
          <a:solidFill>
            <a:schemeClr val="tx1"/>
          </a:solidFill>
          <a:latin typeface="+mn-lt"/>
          <a:ea typeface="+mn-ea"/>
          <a:cs typeface="+mn-cs"/>
        </a:defRPr>
      </a:lvl7pPr>
      <a:lvl8pPr marL="7561905" algn="l" defTabSz="1080272" rtl="0" eaLnBrk="1" latinLnBrk="0" hangingPunct="1">
        <a:defRPr sz="4300" kern="1200">
          <a:solidFill>
            <a:schemeClr val="tx1"/>
          </a:solidFill>
          <a:latin typeface="+mn-lt"/>
          <a:ea typeface="+mn-ea"/>
          <a:cs typeface="+mn-cs"/>
        </a:defRPr>
      </a:lvl8pPr>
      <a:lvl9pPr marL="8642177" algn="l" defTabSz="108027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0.png"/><Relationship Id="rId7"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42.png"/><Relationship Id="rId10" Type="http://schemas.openxmlformats.org/officeDocument/2006/relationships/image" Target="../media/image92.png"/><Relationship Id="rId4" Type="http://schemas.openxmlformats.org/officeDocument/2006/relationships/image" Target="../media/image41.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0.png"/><Relationship Id="rId7"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0.png"/><Relationship Id="rId7"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952340" y="5693660"/>
            <a:ext cx="10160829" cy="3204278"/>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4 </a:t>
            </a:r>
          </a:p>
          <a:p>
            <a:r>
              <a:rPr lang="en-US" sz="5400" dirty="0">
                <a:latin typeface="Arial Narrow" pitchFamily="34" charset="0"/>
                <a:ea typeface="ＭＳ Ｐゴシック" pitchFamily="34" charset="-128"/>
              </a:rPr>
              <a:t>– Reducing detail</a:t>
            </a:r>
            <a:endParaRPr lang="en-US" dirty="0">
              <a:latin typeface="Arial Narrow" pitchFamily="34" charset="0"/>
              <a:ea typeface="ＭＳ Ｐゴシック" pitchFamily="34" charset="-128"/>
            </a:endParaRPr>
          </a:p>
          <a:p>
            <a:r>
              <a:rPr lang="en-US" dirty="0">
                <a:latin typeface="Arial Narrow" pitchFamily="34" charset="0"/>
                <a:ea typeface="ＭＳ Ｐゴシック" pitchFamily="34" charset="-128"/>
              </a:rPr>
              <a:t>-  </a:t>
            </a:r>
            <a:r>
              <a:rPr lang="en-US" sz="6000" dirty="0">
                <a:latin typeface="Arial Narrow" pitchFamily="34" charset="0"/>
                <a:ea typeface="ＭＳ Ｐゴシック" pitchFamily="34" charset="-128"/>
              </a:rPr>
              <a:t>Adding detail</a:t>
            </a:r>
            <a:endParaRPr lang="en-US" dirty="0">
              <a:latin typeface="Arial Narrow" pitchFamily="34" charset="0"/>
              <a:ea typeface="ＭＳ Ｐゴシック" pitchFamily="34" charset="-128"/>
            </a:endParaRP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86697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6000" b="1" baseline="0" dirty="0">
                <a:latin typeface="Arial Narrow" pitchFamily="34" charset="0"/>
                <a:cs typeface="ＭＳ Ｐゴシック" charset="0"/>
              </a:rPr>
              <a:t>4.2. </a:t>
            </a:r>
            <a:r>
              <a:rPr lang="fr-CH" sz="6000" b="1" dirty="0" err="1">
                <a:latin typeface="Arial Narrow" pitchFamily="34" charset="0"/>
                <a:cs typeface="ＭＳ Ｐゴシック" charset="0"/>
              </a:rPr>
              <a:t>Adding</a:t>
            </a:r>
            <a:r>
              <a:rPr lang="fr-CH" sz="6000" b="1" dirty="0">
                <a:latin typeface="Arial Narrow" pitchFamily="34" charset="0"/>
                <a:cs typeface="ＭＳ Ｐゴシック" charset="0"/>
              </a:rPr>
              <a:t> </a:t>
            </a:r>
            <a:r>
              <a:rPr lang="fr-CH" sz="6000" b="1" dirty="0" err="1">
                <a:latin typeface="Arial Narrow" pitchFamily="34" charset="0"/>
                <a:cs typeface="ＭＳ Ｐゴシック" charset="0"/>
              </a:rPr>
              <a:t>detail</a:t>
            </a:r>
            <a:endParaRPr lang="fr-CH" sz="6000" b="1" baseline="0" dirty="0">
              <a:latin typeface="Arial Narrow" pitchFamily="34" charset="0"/>
              <a:cs typeface="ＭＳ Ｐゴシック" charset="0"/>
            </a:endParaRPr>
          </a:p>
          <a:p>
            <a:pPr marL="1079500" lvl="0" indent="-568325" eaLnBrk="0" hangingPunct="0">
              <a:buClr>
                <a:srgbClr val="FF0000"/>
              </a:buClr>
              <a:buSzPct val="150000"/>
              <a:defRPr/>
            </a:pPr>
            <a:r>
              <a:rPr kumimoji="0" lang="fr-CH" sz="60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 </a:t>
            </a:r>
            <a:r>
              <a:rPr lang="fr-CH" sz="6000" dirty="0">
                <a:latin typeface="Arial Narrow" pitchFamily="34" charset="0"/>
                <a:cs typeface="ＭＳ Ｐゴシック" charset="0"/>
              </a:rPr>
              <a:t>synapse</a:t>
            </a:r>
          </a:p>
          <a:p>
            <a:pPr marL="1079500" lvl="0" indent="-568325" eaLnBrk="0" hangingPunct="0">
              <a:buClr>
                <a:srgbClr val="FF0000"/>
              </a:buClr>
              <a:buSzPct val="150000"/>
              <a:defRPr/>
            </a:pPr>
            <a:r>
              <a:rPr kumimoji="0" lang="fr-CH" sz="60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cable</a:t>
            </a:r>
            <a:r>
              <a:rPr kumimoji="0" lang="fr-CH" sz="5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equation</a:t>
            </a:r>
            <a:r>
              <a:rPr kumimoji="0" lang="fr-CH" sz="5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72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4 – part</a:t>
            </a:r>
            <a:r>
              <a:rPr lang="en-US" sz="5400" b="1" noProof="0" dirty="0">
                <a:solidFill>
                  <a:srgbClr val="C30000"/>
                </a:solidFill>
                <a:latin typeface="Arial Narrow" pitchFamily="34" charset="0"/>
                <a:cs typeface="Arial Narrow" charset="0"/>
              </a:rPr>
              <a:t> 2</a:t>
            </a:r>
            <a:r>
              <a:rPr lang="en-US" sz="5400" b="1" dirty="0">
                <a:solidFill>
                  <a:srgbClr val="C30000"/>
                </a:solidFill>
                <a:latin typeface="Arial Narrow" pitchFamily="34" charset="0"/>
                <a:cs typeface="Arial Narrow" charset="0"/>
              </a:rPr>
              <a:t>: More Detail – compartmental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  model</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68962" name="Picture 2"/>
          <p:cNvPicPr>
            <a:picLocks noChangeAspect="1" noChangeArrowheads="1"/>
          </p:cNvPicPr>
          <p:nvPr/>
        </p:nvPicPr>
        <p:blipFill>
          <a:blip r:embed="rId3"/>
          <a:srcRect/>
          <a:stretch>
            <a:fillRect/>
          </a:stretch>
        </p:blipFill>
        <p:spPr bwMode="auto">
          <a:xfrm>
            <a:off x="10780295" y="1797050"/>
            <a:ext cx="9549148" cy="7296109"/>
          </a:xfrm>
          <a:prstGeom prst="rect">
            <a:avLst/>
          </a:prstGeom>
          <a:noFill/>
          <a:ln w="9525">
            <a:noFill/>
            <a:miter lim="800000"/>
            <a:headEnd/>
            <a:tailEnd/>
          </a:ln>
        </p:spPr>
      </p:pic>
      <p:sp>
        <p:nvSpPr>
          <p:cNvPr id="11" name="TextBox 10"/>
          <p:cNvSpPr txBox="1"/>
          <p:nvPr/>
        </p:nvSpPr>
        <p:spPr>
          <a:xfrm>
            <a:off x="14615214" y="9093159"/>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mc:AlternateContent xmlns:mc="http://schemas.openxmlformats.org/markup-compatibility/2006">
        <mc:Choice xmlns:a14="http://schemas.microsoft.com/office/drawing/2010/main" Requires="a14">
          <p:sp>
            <p:nvSpPr>
              <p:cNvPr id="906260" name="Object 20"/>
              <p:cNvSpPr txBox="1"/>
              <p:nvPr/>
            </p:nvSpPr>
            <p:spPr bwMode="auto">
              <a:xfrm>
                <a:off x="327025" y="8832850"/>
                <a:ext cx="14358938" cy="1665288"/>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𝑑𝑢</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𝑁𝑎</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𝑁𝑎</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𝐾</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𝐾</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𝑙</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𝑙</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𝑠𝑡𝑖𝑚</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327025" y="8832850"/>
                <a:ext cx="14358938" cy="16652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20"/>
              <p:cNvSpPr txBox="1"/>
              <p:nvPr/>
            </p:nvSpPr>
            <p:spPr bwMode="auto">
              <a:xfrm>
                <a:off x="697827" y="7313822"/>
                <a:ext cx="72850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697827" y="7313822"/>
                <a:ext cx="7285037" cy="1074738"/>
              </a:xfrm>
              <a:prstGeom prst="rect">
                <a:avLst/>
              </a:prstGeom>
              <a:blipFill>
                <a:blip r:embed="rId5"/>
                <a:stretch>
                  <a:fillRect/>
                </a:stretch>
              </a:blipFill>
            </p:spPr>
            <p:txBody>
              <a:bodyPr/>
              <a:lstStyle/>
              <a:p>
                <a:r>
                  <a:rPr lang="zh-CN" altLang="en-US">
                    <a:noFill/>
                  </a:rPr>
                  <a:t> </a:t>
                </a:r>
              </a:p>
            </p:txBody>
          </p:sp>
        </mc:Fallback>
      </mc:AlternateContent>
      <p:sp>
        <p:nvSpPr>
          <p:cNvPr id="13" name="TextBox 12"/>
          <p:cNvSpPr txBox="1"/>
          <p:nvPr/>
        </p:nvSpPr>
        <p:spPr>
          <a:xfrm>
            <a:off x="697827" y="1561472"/>
            <a:ext cx="6647974" cy="969496"/>
          </a:xfrm>
          <a:prstGeom prst="rect">
            <a:avLst/>
          </a:prstGeom>
          <a:noFill/>
        </p:spPr>
        <p:txBody>
          <a:bodyPr wrap="none" rtlCol="0">
            <a:spAutoFit/>
          </a:bodyPr>
          <a:lstStyle/>
          <a:p>
            <a:r>
              <a:rPr lang="en-US" dirty="0"/>
              <a:t>Model with rise time</a:t>
            </a:r>
          </a:p>
        </p:txBody>
      </p:sp>
      <mc:AlternateContent xmlns:mc="http://schemas.openxmlformats.org/markup-compatibility/2006">
        <mc:Choice xmlns:a14="http://schemas.microsoft.com/office/drawing/2010/main" Requires="a14">
          <p:sp>
            <p:nvSpPr>
              <p:cNvPr id="16" name="Object 20"/>
              <p:cNvSpPr txBox="1"/>
              <p:nvPr/>
            </p:nvSpPr>
            <p:spPr bwMode="auto">
              <a:xfrm>
                <a:off x="398625" y="2530968"/>
                <a:ext cx="11271334" cy="1328604"/>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nary>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𝑟𝑖𝑠𝑒</m:t>
                              </m:r>
                            </m:sub>
                          </m:sSub>
                        </m:sup>
                      </m:sSup>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16" name="Object 20"/>
              <p:cNvSpPr txBox="1">
                <a:spLocks noRot="1" noChangeAspect="1" noMove="1" noResize="1" noEditPoints="1" noAdjustHandles="1" noChangeArrowheads="1" noChangeShapeType="1" noTextEdit="1"/>
              </p:cNvSpPr>
              <p:nvPr/>
            </p:nvSpPr>
            <p:spPr bwMode="auto">
              <a:xfrm>
                <a:off x="398625" y="2530968"/>
                <a:ext cx="11271334" cy="1328604"/>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69B886-954B-4D80-BBEB-B31579EDC7AC}"/>
              </a:ext>
            </a:extLst>
          </p:cNvPr>
          <p:cNvPicPr>
            <a:picLocks noChangeAspect="1"/>
          </p:cNvPicPr>
          <p:nvPr/>
        </p:nvPicPr>
        <p:blipFill>
          <a:blip r:embed="rId3"/>
          <a:stretch>
            <a:fillRect/>
          </a:stretch>
        </p:blipFill>
        <p:spPr>
          <a:xfrm>
            <a:off x="-75771" y="0"/>
            <a:ext cx="21759003" cy="12152313"/>
          </a:xfrm>
          <a:prstGeom prst="rect">
            <a:avLst/>
          </a:prstGeom>
        </p:spPr>
      </p:pic>
    </p:spTree>
    <p:extLst>
      <p:ext uri="{BB962C8B-B14F-4D97-AF65-F5344CB8AC3E}">
        <p14:creationId xmlns:p14="http://schemas.microsoft.com/office/powerpoint/2010/main" val="357831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Synaptic reversal potential</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97827" y="1797050"/>
            <a:ext cx="11250196" cy="969496"/>
          </a:xfrm>
          <a:prstGeom prst="rect">
            <a:avLst/>
          </a:prstGeom>
          <a:noFill/>
        </p:spPr>
        <p:txBody>
          <a:bodyPr wrap="none" rtlCol="0">
            <a:spAutoFit/>
          </a:bodyPr>
          <a:lstStyle/>
          <a:p>
            <a:r>
              <a:rPr lang="en-US" b="1" dirty="0"/>
              <a:t>glutamate</a:t>
            </a:r>
            <a:r>
              <a:rPr lang="en-US" dirty="0"/>
              <a:t>: </a:t>
            </a:r>
            <a:r>
              <a:rPr lang="en-US" b="1" dirty="0"/>
              <a:t>excitatory synapses</a:t>
            </a:r>
          </a:p>
        </p:txBody>
      </p:sp>
      <p:sp>
        <p:nvSpPr>
          <p:cNvPr id="55" name="TextBox 54"/>
          <p:cNvSpPr txBox="1"/>
          <p:nvPr/>
        </p:nvSpPr>
        <p:spPr>
          <a:xfrm>
            <a:off x="697827" y="7067598"/>
            <a:ext cx="9821920" cy="969496"/>
          </a:xfrm>
          <a:prstGeom prst="rect">
            <a:avLst/>
          </a:prstGeom>
          <a:noFill/>
        </p:spPr>
        <p:txBody>
          <a:bodyPr wrap="none" rtlCol="0">
            <a:spAutoFit/>
          </a:bodyPr>
          <a:lstStyle/>
          <a:p>
            <a:r>
              <a:rPr lang="en-US" b="1" dirty="0"/>
              <a:t>GABA</a:t>
            </a:r>
            <a:r>
              <a:rPr lang="en-US" dirty="0"/>
              <a:t>:  </a:t>
            </a:r>
            <a:r>
              <a:rPr lang="en-US" b="1" dirty="0"/>
              <a:t>inhibitory synapses</a:t>
            </a:r>
          </a:p>
        </p:txBody>
      </p:sp>
      <mc:AlternateContent xmlns:mc="http://schemas.openxmlformats.org/markup-compatibility/2006">
        <mc:Choice xmlns:a14="http://schemas.microsoft.com/office/drawing/2010/main" Requires="a14">
          <p:sp>
            <p:nvSpPr>
              <p:cNvPr id="906260" name="Object 20"/>
              <p:cNvSpPr txBox="1"/>
              <p:nvPr/>
            </p:nvSpPr>
            <p:spPr bwMode="auto">
              <a:xfrm>
                <a:off x="2816058" y="8173621"/>
                <a:ext cx="7285038" cy="1074737"/>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2816058" y="8173621"/>
                <a:ext cx="7285038" cy="10747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20"/>
              <p:cNvSpPr txBox="1"/>
              <p:nvPr/>
            </p:nvSpPr>
            <p:spPr bwMode="auto">
              <a:xfrm>
                <a:off x="2816058" y="3184442"/>
                <a:ext cx="7285038" cy="1074737"/>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2816058" y="3184442"/>
                <a:ext cx="7285038" cy="10747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5400675" y="5062258"/>
                <a:ext cx="3201988" cy="1020762"/>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𝑚𝑉</m:t>
                      </m:r>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5400675" y="5062258"/>
                <a:ext cx="3201988" cy="10207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20"/>
              <p:cNvSpPr txBox="1"/>
              <p:nvPr/>
            </p:nvSpPr>
            <p:spPr bwMode="auto">
              <a:xfrm>
                <a:off x="5400675" y="9859963"/>
                <a:ext cx="3919537" cy="1020762"/>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≈−75</m:t>
                      </m:r>
                      <m:r>
                        <a:rPr lang="zh-CN" altLang="en-US" i="1">
                          <a:solidFill>
                            <a:srgbClr val="000000"/>
                          </a:solidFill>
                          <a:latin typeface="Cambria Math" panose="02040503050406030204" pitchFamily="18" charset="0"/>
                        </a:rPr>
                        <m:t>𝑚𝑉</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5400675" y="9859963"/>
                <a:ext cx="3919537" cy="1020762"/>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Synapses</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97827" y="1797050"/>
            <a:ext cx="11250196" cy="969496"/>
          </a:xfrm>
          <a:prstGeom prst="rect">
            <a:avLst/>
          </a:prstGeom>
          <a:noFill/>
        </p:spPr>
        <p:txBody>
          <a:bodyPr wrap="none" rtlCol="0">
            <a:spAutoFit/>
          </a:bodyPr>
          <a:lstStyle/>
          <a:p>
            <a:r>
              <a:rPr lang="en-US" b="1" dirty="0"/>
              <a:t>glutamate</a:t>
            </a:r>
            <a:r>
              <a:rPr lang="en-US" dirty="0"/>
              <a:t>: </a:t>
            </a:r>
            <a:r>
              <a:rPr lang="en-US" b="1" dirty="0"/>
              <a:t>excitatory synapses</a:t>
            </a:r>
          </a:p>
        </p:txBody>
      </p:sp>
      <p:sp>
        <p:nvSpPr>
          <p:cNvPr id="55" name="TextBox 54"/>
          <p:cNvSpPr txBox="1"/>
          <p:nvPr/>
        </p:nvSpPr>
        <p:spPr>
          <a:xfrm>
            <a:off x="697827" y="7067598"/>
            <a:ext cx="9821920" cy="969496"/>
          </a:xfrm>
          <a:prstGeom prst="rect">
            <a:avLst/>
          </a:prstGeom>
          <a:noFill/>
        </p:spPr>
        <p:txBody>
          <a:bodyPr wrap="none" rtlCol="0">
            <a:spAutoFit/>
          </a:bodyPr>
          <a:lstStyle/>
          <a:p>
            <a:r>
              <a:rPr lang="en-US" b="1" dirty="0"/>
              <a:t>GABA</a:t>
            </a:r>
            <a:r>
              <a:rPr lang="en-US" dirty="0"/>
              <a:t>:  </a:t>
            </a:r>
            <a:r>
              <a:rPr lang="en-US" b="1" dirty="0"/>
              <a:t>inhibitory synapses</a:t>
            </a:r>
          </a:p>
        </p:txBody>
      </p:sp>
      <mc:AlternateContent xmlns:mc="http://schemas.openxmlformats.org/markup-compatibility/2006">
        <mc:Choice xmlns:a14="http://schemas.microsoft.com/office/drawing/2010/main" Requires="a14">
          <p:sp>
            <p:nvSpPr>
              <p:cNvPr id="906260" name="Object 20"/>
              <p:cNvSpPr txBox="1"/>
              <p:nvPr/>
            </p:nvSpPr>
            <p:spPr bwMode="auto">
              <a:xfrm>
                <a:off x="2816058" y="8173621"/>
                <a:ext cx="7285038" cy="1074737"/>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2816058" y="8173621"/>
                <a:ext cx="7285038" cy="10747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20"/>
              <p:cNvSpPr txBox="1"/>
              <p:nvPr/>
            </p:nvSpPr>
            <p:spPr bwMode="auto">
              <a:xfrm>
                <a:off x="2816058" y="3184442"/>
                <a:ext cx="7285038" cy="1074737"/>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2816058" y="3184442"/>
                <a:ext cx="7285038" cy="10747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5400675" y="5062258"/>
                <a:ext cx="3201988" cy="1020762"/>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𝑚𝑉</m:t>
                      </m:r>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5400675" y="5062258"/>
                <a:ext cx="3201988" cy="10207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20"/>
              <p:cNvSpPr txBox="1"/>
              <p:nvPr/>
            </p:nvSpPr>
            <p:spPr bwMode="auto">
              <a:xfrm>
                <a:off x="5400675" y="9859963"/>
                <a:ext cx="3919537" cy="1020762"/>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≈−75</m:t>
                      </m:r>
                      <m:r>
                        <a:rPr lang="zh-CN" altLang="en-US" i="1">
                          <a:solidFill>
                            <a:srgbClr val="000000"/>
                          </a:solidFill>
                          <a:latin typeface="Cambria Math" panose="02040503050406030204" pitchFamily="18" charset="0"/>
                        </a:rPr>
                        <m:t>𝑚𝑉</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5400675" y="9859963"/>
                <a:ext cx="3919537" cy="1020762"/>
              </a:xfrm>
              <a:prstGeom prst="rect">
                <a:avLst/>
              </a:prstGeom>
              <a:blipFill>
                <a:blip r:embed="rId6"/>
                <a:stretch>
                  <a:fillRect/>
                </a:stretch>
              </a:blipFill>
            </p:spPr>
            <p:txBody>
              <a:bodyPr/>
              <a:lstStyle/>
              <a:p>
                <a:r>
                  <a:rPr lang="zh-CN" altLang="en-US">
                    <a:noFill/>
                  </a:rPr>
                  <a:t> </a:t>
                </a:r>
              </a:p>
            </p:txBody>
          </p:sp>
        </mc:Fallback>
      </mc:AlternateContent>
      <p:grpSp>
        <p:nvGrpSpPr>
          <p:cNvPr id="6" name="Group 45"/>
          <p:cNvGrpSpPr/>
          <p:nvPr/>
        </p:nvGrpSpPr>
        <p:grpSpPr>
          <a:xfrm>
            <a:off x="12523587" y="3436425"/>
            <a:ext cx="8357883" cy="7028049"/>
            <a:chOff x="12522198" y="39549"/>
            <a:chExt cx="8357883" cy="7028049"/>
          </a:xfrm>
        </p:grpSpPr>
        <p:sp>
          <p:nvSpPr>
            <p:cNvPr id="15" name="Line 14"/>
            <p:cNvSpPr>
              <a:spLocks noChangeShapeType="1"/>
            </p:cNvSpPr>
            <p:nvPr/>
          </p:nvSpPr>
          <p:spPr bwMode="auto">
            <a:xfrm>
              <a:off x="12522199" y="5192949"/>
              <a:ext cx="7426159" cy="1"/>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sp>
          <p:nvSpPr>
            <p:cNvPr id="16" name="Line 15"/>
            <p:cNvSpPr>
              <a:spLocks noChangeShapeType="1"/>
            </p:cNvSpPr>
            <p:nvPr/>
          </p:nvSpPr>
          <p:spPr bwMode="auto">
            <a:xfrm flipV="1">
              <a:off x="12522198" y="39549"/>
              <a:ext cx="1" cy="7028049"/>
            </a:xfrm>
            <a:prstGeom prst="line">
              <a:avLst/>
            </a:prstGeom>
            <a:noFill/>
            <a:ln w="9525">
              <a:solidFill>
                <a:schemeClr val="tx1"/>
              </a:solidFill>
              <a:round/>
              <a:headEnd/>
              <a:tailEnd type="triangle" w="med" len="med"/>
            </a:ln>
          </p:spPr>
          <p:txBody>
            <a:bodyPr wrap="none" lIns="192911" tIns="96455" rIns="192911" bIns="96455" anchor="ctr"/>
            <a:lstStyle/>
            <a:p>
              <a:endParaRPr lang="en-US"/>
            </a:p>
          </p:txBody>
        </p:sp>
        <p:grpSp>
          <p:nvGrpSpPr>
            <p:cNvPr id="7" name="Group 19"/>
            <p:cNvGrpSpPr>
              <a:grpSpLocks/>
            </p:cNvGrpSpPr>
            <p:nvPr/>
          </p:nvGrpSpPr>
          <p:grpSpPr bwMode="auto">
            <a:xfrm>
              <a:off x="12522200" y="2086713"/>
              <a:ext cx="8357881" cy="1218044"/>
              <a:chOff x="2688" y="1248"/>
              <a:chExt cx="2228" cy="433"/>
            </a:xfrm>
          </p:grpSpPr>
          <mc:AlternateContent xmlns:mc="http://schemas.openxmlformats.org/markup-compatibility/2006">
            <mc:Choice xmlns:a14="http://schemas.microsoft.com/office/drawing/2010/main" Requires="a14">
              <p:sp>
                <p:nvSpPr>
                  <p:cNvPr id="18" name="Object 20"/>
                  <p:cNvSpPr txBox="1"/>
                  <p:nvPr/>
                </p:nvSpPr>
                <p:spPr bwMode="auto">
                  <a:xfrm>
                    <a:off x="4602" y="1248"/>
                    <a:ext cx="314" cy="43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𝜗</m:t>
                              </m:r>
                            </m:e>
                            <m:sub/>
                          </m:sSub>
                        </m:oMath>
                      </m:oMathPara>
                    </a14:m>
                    <a:endParaRPr lang="zh-CN" altLang="en-US"/>
                  </a:p>
                </p:txBody>
              </p:sp>
            </mc:Choice>
            <mc:Fallback>
              <p:sp>
                <p:nvSpPr>
                  <p:cNvPr id="18" name="Object 20"/>
                  <p:cNvSpPr txBox="1">
                    <a:spLocks noRot="1" noChangeAspect="1" noMove="1" noResize="1" noEditPoints="1" noAdjustHandles="1" noChangeArrowheads="1" noChangeShapeType="1" noTextEdit="1"/>
                  </p:cNvSpPr>
                  <p:nvPr/>
                </p:nvSpPr>
                <p:spPr bwMode="auto">
                  <a:xfrm>
                    <a:off x="4602" y="1248"/>
                    <a:ext cx="314" cy="433"/>
                  </a:xfrm>
                  <a:prstGeom prst="rect">
                    <a:avLst/>
                  </a:prstGeom>
                  <a:blipFill>
                    <a:blip r:embed="rId7"/>
                    <a:stretch>
                      <a:fillRect/>
                    </a:stretch>
                  </a:blipFill>
                </p:spPr>
                <p:txBody>
                  <a:bodyPr/>
                  <a:lstStyle/>
                  <a:p>
                    <a:r>
                      <a:rPr lang="zh-CN" altLang="en-US">
                        <a:noFill/>
                      </a:rPr>
                      <a:t> </a:t>
                    </a:r>
                  </a:p>
                </p:txBody>
              </p:sp>
            </mc:Fallback>
          </mc:AlternateContent>
          <p:sp>
            <p:nvSpPr>
              <p:cNvPr id="19" name="Line 21"/>
              <p:cNvSpPr>
                <a:spLocks noChangeShapeType="1"/>
              </p:cNvSpPr>
              <p:nvPr/>
            </p:nvSpPr>
            <p:spPr bwMode="auto">
              <a:xfrm>
                <a:off x="2688" y="1440"/>
                <a:ext cx="1774" cy="0"/>
              </a:xfrm>
              <a:prstGeom prst="line">
                <a:avLst/>
              </a:prstGeom>
              <a:noFill/>
              <a:ln w="28575">
                <a:solidFill>
                  <a:schemeClr val="tx1"/>
                </a:solidFill>
                <a:prstDash val="dash"/>
                <a:round/>
                <a:headEnd/>
                <a:tailEnd/>
              </a:ln>
            </p:spPr>
            <p:txBody>
              <a:bodyPr wrap="none" anchor="ctr"/>
              <a:lstStyle/>
              <a:p>
                <a:endParaRPr lang="en-US"/>
              </a:p>
            </p:txBody>
          </p:sp>
        </p:grpSp>
      </p:grpSp>
      <mc:AlternateContent xmlns:mc="http://schemas.openxmlformats.org/markup-compatibility/2006">
        <mc:Choice xmlns:a14="http://schemas.microsoft.com/office/drawing/2010/main" Requires="a14">
          <p:sp>
            <p:nvSpPr>
              <p:cNvPr id="8" name="Object 7"/>
              <p:cNvSpPr txBox="1"/>
              <p:nvPr/>
            </p:nvSpPr>
            <p:spPr bwMode="auto">
              <a:xfrm>
                <a:off x="12523589" y="1680369"/>
                <a:ext cx="4579938" cy="966787"/>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𝑠𝑡𝑖𝑚</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8" name="Object 7"/>
              <p:cNvSpPr txBox="1">
                <a:spLocks noRot="1" noChangeAspect="1" noMove="1" noResize="1" noEditPoints="1" noAdjustHandles="1" noChangeArrowheads="1" noChangeShapeType="1" noTextEdit="1"/>
              </p:cNvSpPr>
              <p:nvPr/>
            </p:nvSpPr>
            <p:spPr bwMode="auto">
              <a:xfrm>
                <a:off x="12523589" y="1680369"/>
                <a:ext cx="4579938" cy="966787"/>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E06481-CC98-489A-9FCC-70CB1F44CA27}"/>
              </a:ext>
            </a:extLst>
          </p:cNvPr>
          <p:cNvPicPr>
            <a:picLocks noChangeAspect="1"/>
          </p:cNvPicPr>
          <p:nvPr/>
        </p:nvPicPr>
        <p:blipFill>
          <a:blip r:embed="rId3"/>
          <a:stretch>
            <a:fillRect/>
          </a:stretch>
        </p:blipFill>
        <p:spPr>
          <a:xfrm>
            <a:off x="-292971" y="-171048"/>
            <a:ext cx="22193404" cy="12494407"/>
          </a:xfrm>
          <a:prstGeom prst="rect">
            <a:avLst/>
          </a:prstGeom>
        </p:spPr>
      </p:pic>
    </p:spTree>
    <p:extLst>
      <p:ext uri="{BB962C8B-B14F-4D97-AF65-F5344CB8AC3E}">
        <p14:creationId xmlns:p14="http://schemas.microsoft.com/office/powerpoint/2010/main" val="137831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4.2.Synapses</a:t>
            </a:r>
          </a:p>
        </p:txBody>
      </p:sp>
      <p:cxnSp>
        <p:nvCxnSpPr>
          <p:cNvPr id="14" name="Straight Connector 13"/>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66"/>
          <p:cNvGrpSpPr>
            <a:grpSpLocks/>
          </p:cNvGrpSpPr>
          <p:nvPr/>
        </p:nvGrpSpPr>
        <p:grpSpPr bwMode="auto">
          <a:xfrm>
            <a:off x="12970508" y="3543726"/>
            <a:ext cx="7467851" cy="4965531"/>
            <a:chOff x="385" y="300"/>
            <a:chExt cx="3288" cy="1872"/>
          </a:xfrm>
        </p:grpSpPr>
        <p:sp>
          <p:nvSpPr>
            <p:cNvPr id="26" name="Freeform 67"/>
            <p:cNvSpPr>
              <a:spLocks/>
            </p:cNvSpPr>
            <p:nvPr/>
          </p:nvSpPr>
          <p:spPr bwMode="auto">
            <a:xfrm>
              <a:off x="3264" y="1296"/>
              <a:ext cx="336" cy="48"/>
            </a:xfrm>
            <a:custGeom>
              <a:avLst/>
              <a:gdLst>
                <a:gd name="T0" fmla="*/ 0 w 336"/>
                <a:gd name="T1" fmla="*/ 0 h 56"/>
                <a:gd name="T2" fmla="*/ 144 w 336"/>
                <a:gd name="T3" fmla="*/ 19 h 56"/>
                <a:gd name="T4" fmla="*/ 336 w 336"/>
                <a:gd name="T5" fmla="*/ 19 h 56"/>
                <a:gd name="T6" fmla="*/ 0 60000 65536"/>
                <a:gd name="T7" fmla="*/ 0 60000 65536"/>
                <a:gd name="T8" fmla="*/ 0 60000 65536"/>
                <a:gd name="T9" fmla="*/ 0 w 336"/>
                <a:gd name="T10" fmla="*/ 0 h 56"/>
                <a:gd name="T11" fmla="*/ 336 w 336"/>
                <a:gd name="T12" fmla="*/ 56 h 56"/>
              </a:gdLst>
              <a:ahLst/>
              <a:cxnLst>
                <a:cxn ang="T6">
                  <a:pos x="T0" y="T1"/>
                </a:cxn>
                <a:cxn ang="T7">
                  <a:pos x="T2" y="T3"/>
                </a:cxn>
                <a:cxn ang="T8">
                  <a:pos x="T4" y="T5"/>
                </a:cxn>
              </a:cxnLst>
              <a:rect l="T9" t="T10" r="T11" b="T12"/>
              <a:pathLst>
                <a:path w="336" h="56">
                  <a:moveTo>
                    <a:pt x="0" y="0"/>
                  </a:moveTo>
                  <a:cubicBezTo>
                    <a:pt x="44" y="20"/>
                    <a:pt x="88" y="40"/>
                    <a:pt x="144" y="48"/>
                  </a:cubicBezTo>
                  <a:cubicBezTo>
                    <a:pt x="200" y="56"/>
                    <a:pt x="304" y="48"/>
                    <a:pt x="336" y="48"/>
                  </a:cubicBezTo>
                </a:path>
              </a:pathLst>
            </a:custGeom>
            <a:noFill/>
            <a:ln w="38100">
              <a:solidFill>
                <a:srgbClr val="0000FF"/>
              </a:solidFill>
              <a:round/>
              <a:headEnd/>
              <a:tailEnd/>
            </a:ln>
          </p:spPr>
          <p:txBody>
            <a:bodyPr wrap="none" anchor="ctr"/>
            <a:lstStyle/>
            <a:p>
              <a:endParaRPr lang="en-US"/>
            </a:p>
          </p:txBody>
        </p:sp>
        <p:sp>
          <p:nvSpPr>
            <p:cNvPr id="30" name="AutoShape 68"/>
            <p:cNvSpPr>
              <a:spLocks noChangeArrowheads="1"/>
            </p:cNvSpPr>
            <p:nvPr/>
          </p:nvSpPr>
          <p:spPr bwMode="auto">
            <a:xfrm rot="-5400000">
              <a:off x="3576" y="1296"/>
              <a:ext cx="96"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solidFill>
                <a:srgbClr val="0000FF"/>
              </a:solidFill>
              <a:miter lim="800000"/>
              <a:headEnd/>
              <a:tailEnd/>
            </a:ln>
          </p:spPr>
          <p:txBody>
            <a:bodyPr wrap="none" anchor="ctr"/>
            <a:lstStyle/>
            <a:p>
              <a:endParaRPr lang="en-US"/>
            </a:p>
          </p:txBody>
        </p:sp>
        <p:grpSp>
          <p:nvGrpSpPr>
            <p:cNvPr id="3" name="Group 69"/>
            <p:cNvGrpSpPr>
              <a:grpSpLocks/>
            </p:cNvGrpSpPr>
            <p:nvPr/>
          </p:nvGrpSpPr>
          <p:grpSpPr bwMode="auto">
            <a:xfrm>
              <a:off x="385" y="300"/>
              <a:ext cx="3264" cy="1872"/>
              <a:chOff x="384" y="288"/>
              <a:chExt cx="3264" cy="1872"/>
            </a:xfrm>
          </p:grpSpPr>
          <p:sp>
            <p:nvSpPr>
              <p:cNvPr id="38" name="Oval 70"/>
              <p:cNvSpPr>
                <a:spLocks noChangeArrowheads="1"/>
              </p:cNvSpPr>
              <p:nvPr/>
            </p:nvSpPr>
            <p:spPr bwMode="auto">
              <a:xfrm>
                <a:off x="3552" y="1296"/>
                <a:ext cx="96" cy="96"/>
              </a:xfrm>
              <a:prstGeom prst="ellipse">
                <a:avLst/>
              </a:prstGeom>
              <a:noFill/>
              <a:ln w="9525">
                <a:solidFill>
                  <a:srgbClr val="FF0000"/>
                </a:solidFill>
                <a:round/>
                <a:headEnd/>
                <a:tailEnd/>
              </a:ln>
            </p:spPr>
            <p:txBody>
              <a:bodyPr wrap="none" anchor="ctr"/>
              <a:lstStyle/>
              <a:p>
                <a:endParaRPr lang="en-US"/>
              </a:p>
            </p:txBody>
          </p:sp>
          <p:sp>
            <p:nvSpPr>
              <p:cNvPr id="39" name="Oval 71"/>
              <p:cNvSpPr>
                <a:spLocks noChangeArrowheads="1"/>
              </p:cNvSpPr>
              <p:nvPr/>
            </p:nvSpPr>
            <p:spPr bwMode="auto">
              <a:xfrm>
                <a:off x="384" y="288"/>
                <a:ext cx="2016" cy="1872"/>
              </a:xfrm>
              <a:prstGeom prst="ellipse">
                <a:avLst/>
              </a:prstGeom>
              <a:noFill/>
              <a:ln w="9525">
                <a:solidFill>
                  <a:srgbClr val="FF0000"/>
                </a:solidFill>
                <a:round/>
                <a:headEnd/>
                <a:tailEnd/>
              </a:ln>
            </p:spPr>
            <p:txBody>
              <a:bodyPr wrap="none" anchor="ctr"/>
              <a:lstStyle/>
              <a:p>
                <a:endParaRPr lang="en-US"/>
              </a:p>
            </p:txBody>
          </p:sp>
          <p:sp>
            <p:nvSpPr>
              <p:cNvPr id="40" name="Line 72"/>
              <p:cNvSpPr>
                <a:spLocks noChangeShapeType="1"/>
              </p:cNvSpPr>
              <p:nvPr/>
            </p:nvSpPr>
            <p:spPr bwMode="auto">
              <a:xfrm flipV="1">
                <a:off x="1728" y="1392"/>
                <a:ext cx="1920" cy="720"/>
              </a:xfrm>
              <a:prstGeom prst="line">
                <a:avLst/>
              </a:prstGeom>
              <a:noFill/>
              <a:ln w="9525">
                <a:solidFill>
                  <a:srgbClr val="FF0000"/>
                </a:solidFill>
                <a:round/>
                <a:headEnd/>
                <a:tailEnd/>
              </a:ln>
            </p:spPr>
            <p:txBody>
              <a:bodyPr wrap="none" anchor="ctr"/>
              <a:lstStyle/>
              <a:p>
                <a:endParaRPr lang="en-US"/>
              </a:p>
            </p:txBody>
          </p:sp>
          <p:sp>
            <p:nvSpPr>
              <p:cNvPr id="41" name="Line 73"/>
              <p:cNvSpPr>
                <a:spLocks noChangeShapeType="1"/>
              </p:cNvSpPr>
              <p:nvPr/>
            </p:nvSpPr>
            <p:spPr bwMode="auto">
              <a:xfrm>
                <a:off x="1920" y="432"/>
                <a:ext cx="1680" cy="864"/>
              </a:xfrm>
              <a:prstGeom prst="line">
                <a:avLst/>
              </a:prstGeom>
              <a:noFill/>
              <a:ln w="9525">
                <a:solidFill>
                  <a:srgbClr val="FF0000"/>
                </a:solidFill>
                <a:round/>
                <a:headEnd/>
                <a:tailEnd/>
              </a:ln>
            </p:spPr>
            <p:txBody>
              <a:bodyPr wrap="none" anchor="ctr"/>
              <a:lstStyle/>
              <a:p>
                <a:endParaRPr lang="en-US"/>
              </a:p>
            </p:txBody>
          </p:sp>
          <p:sp>
            <p:nvSpPr>
              <p:cNvPr id="44" name="Freeform 74"/>
              <p:cNvSpPr>
                <a:spLocks/>
              </p:cNvSpPr>
              <p:nvPr/>
            </p:nvSpPr>
            <p:spPr bwMode="auto">
              <a:xfrm>
                <a:off x="384" y="576"/>
                <a:ext cx="880" cy="1168"/>
              </a:xfrm>
              <a:custGeom>
                <a:avLst/>
                <a:gdLst>
                  <a:gd name="T0" fmla="*/ 96 w 880"/>
                  <a:gd name="T1" fmla="*/ 288 h 1168"/>
                  <a:gd name="T2" fmla="*/ 576 w 880"/>
                  <a:gd name="T3" fmla="*/ 384 h 1168"/>
                  <a:gd name="T4" fmla="*/ 720 w 880"/>
                  <a:gd name="T5" fmla="*/ 192 h 1168"/>
                  <a:gd name="T6" fmla="*/ 864 w 880"/>
                  <a:gd name="T7" fmla="*/ 144 h 1168"/>
                  <a:gd name="T8" fmla="*/ 816 w 880"/>
                  <a:gd name="T9" fmla="*/ 1056 h 1168"/>
                  <a:gd name="T10" fmla="*/ 576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66FFFF"/>
                </a:solidFill>
                <a:round/>
                <a:headEnd/>
                <a:tailEnd/>
              </a:ln>
            </p:spPr>
            <p:txBody>
              <a:bodyPr wrap="none" anchor="ctr"/>
              <a:lstStyle/>
              <a:p>
                <a:endParaRPr lang="en-US"/>
              </a:p>
            </p:txBody>
          </p:sp>
          <p:sp>
            <p:nvSpPr>
              <p:cNvPr id="45" name="Freeform 75"/>
              <p:cNvSpPr>
                <a:spLocks/>
              </p:cNvSpPr>
              <p:nvPr/>
            </p:nvSpPr>
            <p:spPr bwMode="auto">
              <a:xfrm flipH="1" flipV="1">
                <a:off x="1424" y="576"/>
                <a:ext cx="592" cy="1168"/>
              </a:xfrm>
              <a:custGeom>
                <a:avLst/>
                <a:gdLst>
                  <a:gd name="T0" fmla="*/ 9 w 880"/>
                  <a:gd name="T1" fmla="*/ 288 h 1168"/>
                  <a:gd name="T2" fmla="*/ 53 w 880"/>
                  <a:gd name="T3" fmla="*/ 384 h 1168"/>
                  <a:gd name="T4" fmla="*/ 67 w 880"/>
                  <a:gd name="T5" fmla="*/ 192 h 1168"/>
                  <a:gd name="T6" fmla="*/ 80 w 880"/>
                  <a:gd name="T7" fmla="*/ 144 h 1168"/>
                  <a:gd name="T8" fmla="*/ 75 w 880"/>
                  <a:gd name="T9" fmla="*/ 1056 h 1168"/>
                  <a:gd name="T10" fmla="*/ 53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FF6600"/>
                </a:solidFill>
                <a:round/>
                <a:headEnd/>
                <a:tailEnd/>
              </a:ln>
            </p:spPr>
            <p:txBody>
              <a:bodyPr wrap="none" anchor="ctr"/>
              <a:lstStyle/>
              <a:p>
                <a:endParaRPr lang="en-US"/>
              </a:p>
            </p:txBody>
          </p:sp>
          <p:sp>
            <p:nvSpPr>
              <p:cNvPr id="46" name="Freeform 76"/>
              <p:cNvSpPr>
                <a:spLocks/>
              </p:cNvSpPr>
              <p:nvPr/>
            </p:nvSpPr>
            <p:spPr bwMode="auto">
              <a:xfrm>
                <a:off x="1920" y="1440"/>
                <a:ext cx="112" cy="528"/>
              </a:xfrm>
              <a:custGeom>
                <a:avLst/>
                <a:gdLst>
                  <a:gd name="T0" fmla="*/ 0 w 112"/>
                  <a:gd name="T1" fmla="*/ 0 h 528"/>
                  <a:gd name="T2" fmla="*/ 96 w 112"/>
                  <a:gd name="T3" fmla="*/ 96 h 528"/>
                  <a:gd name="T4" fmla="*/ 96 w 112"/>
                  <a:gd name="T5" fmla="*/ 336 h 528"/>
                  <a:gd name="T6" fmla="*/ 96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7" name="Freeform 77"/>
              <p:cNvSpPr>
                <a:spLocks/>
              </p:cNvSpPr>
              <p:nvPr/>
            </p:nvSpPr>
            <p:spPr bwMode="auto">
              <a:xfrm flipV="1">
                <a:off x="2016" y="576"/>
                <a:ext cx="48" cy="528"/>
              </a:xfrm>
              <a:custGeom>
                <a:avLst/>
                <a:gdLst>
                  <a:gd name="T0" fmla="*/ 0 w 112"/>
                  <a:gd name="T1" fmla="*/ 0 h 528"/>
                  <a:gd name="T2" fmla="*/ 0 w 112"/>
                  <a:gd name="T3" fmla="*/ 96 h 528"/>
                  <a:gd name="T4" fmla="*/ 0 w 112"/>
                  <a:gd name="T5" fmla="*/ 336 h 528"/>
                  <a:gd name="T6" fmla="*/ 0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8" name="Oval 78"/>
              <p:cNvSpPr>
                <a:spLocks noChangeArrowheads="1"/>
              </p:cNvSpPr>
              <p:nvPr/>
            </p:nvSpPr>
            <p:spPr bwMode="auto">
              <a:xfrm>
                <a:off x="1392" y="912"/>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49" name="Oval 79"/>
              <p:cNvSpPr>
                <a:spLocks noChangeArrowheads="1"/>
              </p:cNvSpPr>
              <p:nvPr/>
            </p:nvSpPr>
            <p:spPr bwMode="auto">
              <a:xfrm>
                <a:off x="1392" y="960"/>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0" name="Oval 80"/>
              <p:cNvSpPr>
                <a:spLocks noChangeArrowheads="1"/>
              </p:cNvSpPr>
              <p:nvPr/>
            </p:nvSpPr>
            <p:spPr bwMode="auto">
              <a:xfrm>
                <a:off x="1392" y="1248"/>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1" name="Oval 81"/>
              <p:cNvSpPr>
                <a:spLocks noChangeArrowheads="1"/>
              </p:cNvSpPr>
              <p:nvPr/>
            </p:nvSpPr>
            <p:spPr bwMode="auto">
              <a:xfrm>
                <a:off x="1392" y="1296"/>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2" name="Oval 82"/>
              <p:cNvSpPr>
                <a:spLocks noChangeArrowheads="1"/>
              </p:cNvSpPr>
              <p:nvPr/>
            </p:nvSpPr>
            <p:spPr bwMode="auto">
              <a:xfrm>
                <a:off x="1056" y="1008"/>
                <a:ext cx="96" cy="96"/>
              </a:xfrm>
              <a:prstGeom prst="ellipse">
                <a:avLst/>
              </a:prstGeom>
              <a:noFill/>
              <a:ln w="9525">
                <a:solidFill>
                  <a:srgbClr val="66FFFF"/>
                </a:solidFill>
                <a:round/>
                <a:headEnd/>
                <a:tailEnd/>
              </a:ln>
            </p:spPr>
            <p:txBody>
              <a:bodyPr wrap="none" anchor="ctr"/>
              <a:lstStyle/>
              <a:p>
                <a:endParaRPr lang="en-US"/>
              </a:p>
            </p:txBody>
          </p:sp>
          <p:sp>
            <p:nvSpPr>
              <p:cNvPr id="53" name="Oval 83"/>
              <p:cNvSpPr>
                <a:spLocks noChangeArrowheads="1"/>
              </p:cNvSpPr>
              <p:nvPr/>
            </p:nvSpPr>
            <p:spPr bwMode="auto">
              <a:xfrm>
                <a:off x="1104" y="1200"/>
                <a:ext cx="96" cy="96"/>
              </a:xfrm>
              <a:prstGeom prst="ellipse">
                <a:avLst/>
              </a:prstGeom>
              <a:noFill/>
              <a:ln w="9525">
                <a:solidFill>
                  <a:srgbClr val="66FFFF"/>
                </a:solidFill>
                <a:round/>
                <a:headEnd/>
                <a:tailEnd/>
              </a:ln>
            </p:spPr>
            <p:txBody>
              <a:bodyPr wrap="none" anchor="ctr"/>
              <a:lstStyle/>
              <a:p>
                <a:endParaRPr lang="en-US"/>
              </a:p>
            </p:txBody>
          </p:sp>
          <p:sp>
            <p:nvSpPr>
              <p:cNvPr id="54" name="Oval 84"/>
              <p:cNvSpPr>
                <a:spLocks noChangeArrowheads="1"/>
              </p:cNvSpPr>
              <p:nvPr/>
            </p:nvSpPr>
            <p:spPr bwMode="auto">
              <a:xfrm>
                <a:off x="1152" y="1296"/>
                <a:ext cx="96" cy="96"/>
              </a:xfrm>
              <a:prstGeom prst="ellipse">
                <a:avLst/>
              </a:prstGeom>
              <a:noFill/>
              <a:ln w="9525">
                <a:solidFill>
                  <a:srgbClr val="66FFFF"/>
                </a:solidFill>
                <a:round/>
                <a:headEnd/>
                <a:tailEnd/>
              </a:ln>
            </p:spPr>
            <p:txBody>
              <a:bodyPr wrap="none" anchor="ctr"/>
              <a:lstStyle/>
              <a:p>
                <a:endParaRPr lang="en-US"/>
              </a:p>
            </p:txBody>
          </p:sp>
        </p:grpSp>
        <p:sp>
          <p:nvSpPr>
            <p:cNvPr id="34" name="Freeform 85"/>
            <p:cNvSpPr>
              <a:spLocks/>
            </p:cNvSpPr>
            <p:nvPr/>
          </p:nvSpPr>
          <p:spPr bwMode="auto">
            <a:xfrm>
              <a:off x="3265" y="1308"/>
              <a:ext cx="336" cy="48"/>
            </a:xfrm>
            <a:custGeom>
              <a:avLst/>
              <a:gdLst>
                <a:gd name="T0" fmla="*/ 0 w 336"/>
                <a:gd name="T1" fmla="*/ 0 h 56"/>
                <a:gd name="T2" fmla="*/ 144 w 336"/>
                <a:gd name="T3" fmla="*/ 19 h 56"/>
                <a:gd name="T4" fmla="*/ 336 w 336"/>
                <a:gd name="T5" fmla="*/ 19 h 56"/>
                <a:gd name="T6" fmla="*/ 0 60000 65536"/>
                <a:gd name="T7" fmla="*/ 0 60000 65536"/>
                <a:gd name="T8" fmla="*/ 0 60000 65536"/>
                <a:gd name="T9" fmla="*/ 0 w 336"/>
                <a:gd name="T10" fmla="*/ 0 h 56"/>
                <a:gd name="T11" fmla="*/ 336 w 336"/>
                <a:gd name="T12" fmla="*/ 56 h 56"/>
              </a:gdLst>
              <a:ahLst/>
              <a:cxnLst>
                <a:cxn ang="T6">
                  <a:pos x="T0" y="T1"/>
                </a:cxn>
                <a:cxn ang="T7">
                  <a:pos x="T2" y="T3"/>
                </a:cxn>
                <a:cxn ang="T8">
                  <a:pos x="T4" y="T5"/>
                </a:cxn>
              </a:cxnLst>
              <a:rect l="T9" t="T10" r="T11" b="T12"/>
              <a:pathLst>
                <a:path w="336" h="56">
                  <a:moveTo>
                    <a:pt x="0" y="0"/>
                  </a:moveTo>
                  <a:cubicBezTo>
                    <a:pt x="44" y="20"/>
                    <a:pt x="88" y="40"/>
                    <a:pt x="144" y="48"/>
                  </a:cubicBezTo>
                  <a:cubicBezTo>
                    <a:pt x="200" y="56"/>
                    <a:pt x="304" y="48"/>
                    <a:pt x="336" y="48"/>
                  </a:cubicBezTo>
                </a:path>
              </a:pathLst>
            </a:custGeom>
            <a:noFill/>
            <a:ln w="38100">
              <a:solidFill>
                <a:srgbClr val="66FFFF"/>
              </a:solidFill>
              <a:round/>
              <a:headEnd/>
              <a:tailEnd/>
            </a:ln>
          </p:spPr>
          <p:txBody>
            <a:bodyPr wrap="none" anchor="ctr"/>
            <a:lstStyle/>
            <a:p>
              <a:endParaRPr lang="en-US"/>
            </a:p>
          </p:txBody>
        </p:sp>
        <p:sp>
          <p:nvSpPr>
            <p:cNvPr id="35" name="AutoShape 86"/>
            <p:cNvSpPr>
              <a:spLocks noChangeArrowheads="1"/>
            </p:cNvSpPr>
            <p:nvPr/>
          </p:nvSpPr>
          <p:spPr bwMode="auto">
            <a:xfrm rot="-5400000">
              <a:off x="3577" y="1308"/>
              <a:ext cx="96"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66FFFF"/>
            </a:solidFill>
            <a:ln w="9525">
              <a:solidFill>
                <a:srgbClr val="66FFFF"/>
              </a:solidFill>
              <a:miter lim="800000"/>
              <a:headEnd/>
              <a:tailEnd/>
            </a:ln>
          </p:spPr>
          <p:txBody>
            <a:bodyPr wrap="none" anchor="ctr"/>
            <a:lstStyle/>
            <a:p>
              <a:endParaRPr lang="en-US"/>
            </a:p>
          </p:txBody>
        </p:sp>
        <p:sp>
          <p:nvSpPr>
            <p:cNvPr id="37" name="Text Box 87"/>
            <p:cNvSpPr txBox="1">
              <a:spLocks noChangeArrowheads="1"/>
            </p:cNvSpPr>
            <p:nvPr/>
          </p:nvSpPr>
          <p:spPr bwMode="auto">
            <a:xfrm>
              <a:off x="876" y="309"/>
              <a:ext cx="1475" cy="383"/>
            </a:xfrm>
            <a:prstGeom prst="rect">
              <a:avLst/>
            </a:prstGeom>
            <a:noFill/>
            <a:ln w="9525">
              <a:noFill/>
              <a:miter lim="800000"/>
              <a:headEnd/>
              <a:tailEnd/>
            </a:ln>
          </p:spPr>
          <p:txBody>
            <a:bodyPr wrap="none">
              <a:spAutoFit/>
            </a:bodyPr>
            <a:lstStyle/>
            <a:p>
              <a:r>
                <a:rPr lang="en-US" sz="6000" b="1" i="0" dirty="0"/>
                <a:t>Synapse</a:t>
              </a:r>
              <a:endParaRPr lang="en-US" sz="11500" i="0" dirty="0"/>
            </a:p>
          </p:txBody>
        </p:sp>
      </p:grpSp>
      <p:sp>
        <p:nvSpPr>
          <p:cNvPr id="55" name="Line 113"/>
          <p:cNvSpPr>
            <a:spLocks noChangeShapeType="1"/>
          </p:cNvSpPr>
          <p:nvPr/>
        </p:nvSpPr>
        <p:spPr bwMode="auto">
          <a:xfrm>
            <a:off x="20331996" y="5579158"/>
            <a:ext cx="0" cy="2766587"/>
          </a:xfrm>
          <a:prstGeom prst="line">
            <a:avLst/>
          </a:prstGeom>
          <a:noFill/>
          <a:ln w="9525">
            <a:solidFill>
              <a:schemeClr val="tx1"/>
            </a:solidFill>
            <a:round/>
            <a:headEnd/>
            <a:tailEnd/>
          </a:ln>
        </p:spPr>
        <p:txBody>
          <a:bodyPr/>
          <a:lstStyle/>
          <a:p>
            <a:endParaRPr lang="en-US"/>
          </a:p>
        </p:txBody>
      </p:sp>
      <p:sp>
        <p:nvSpPr>
          <p:cNvPr id="56" name="Freeform 114"/>
          <p:cNvSpPr>
            <a:spLocks/>
          </p:cNvSpPr>
          <p:nvPr/>
        </p:nvSpPr>
        <p:spPr bwMode="auto">
          <a:xfrm>
            <a:off x="20003336" y="8098075"/>
            <a:ext cx="688188" cy="636607"/>
          </a:xfrm>
          <a:custGeom>
            <a:avLst/>
            <a:gdLst>
              <a:gd name="T0" fmla="*/ 2147483647 w 303"/>
              <a:gd name="T1" fmla="*/ 0 h 240"/>
              <a:gd name="T2" fmla="*/ 2147483647 w 303"/>
              <a:gd name="T3" fmla="*/ 2147483647 h 240"/>
              <a:gd name="T4" fmla="*/ 2147483647 w 303"/>
              <a:gd name="T5" fmla="*/ 2147483647 h 240"/>
              <a:gd name="T6" fmla="*/ 2147483647 w 303"/>
              <a:gd name="T7" fmla="*/ 2147483647 h 240"/>
              <a:gd name="T8" fmla="*/ 2147483647 w 303"/>
              <a:gd name="T9" fmla="*/ 2147483647 h 240"/>
              <a:gd name="T10" fmla="*/ 0 w 303"/>
              <a:gd name="T11" fmla="*/ 2147483647 h 240"/>
              <a:gd name="T12" fmla="*/ 2147483647 w 303"/>
              <a:gd name="T13" fmla="*/ 2147483647 h 240"/>
              <a:gd name="T14" fmla="*/ 2147483647 w 303"/>
              <a:gd name="T15" fmla="*/ 0 h 240"/>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240"/>
              <a:gd name="T26" fmla="*/ 303 w 303"/>
              <a:gd name="T27" fmla="*/ 240 h 2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240">
                <a:moveTo>
                  <a:pt x="120" y="0"/>
                </a:moveTo>
                <a:cubicBezTo>
                  <a:pt x="116" y="20"/>
                  <a:pt x="118" y="42"/>
                  <a:pt x="108" y="60"/>
                </a:cubicBezTo>
                <a:cubicBezTo>
                  <a:pt x="97" y="80"/>
                  <a:pt x="75" y="91"/>
                  <a:pt x="60" y="108"/>
                </a:cubicBezTo>
                <a:cubicBezTo>
                  <a:pt x="51" y="119"/>
                  <a:pt x="42" y="131"/>
                  <a:pt x="36" y="144"/>
                </a:cubicBezTo>
                <a:cubicBezTo>
                  <a:pt x="26" y="163"/>
                  <a:pt x="20" y="184"/>
                  <a:pt x="12" y="204"/>
                </a:cubicBezTo>
                <a:cubicBezTo>
                  <a:pt x="8" y="216"/>
                  <a:pt x="0" y="240"/>
                  <a:pt x="0" y="240"/>
                </a:cubicBezTo>
                <a:lnTo>
                  <a:pt x="303" y="222"/>
                </a:lnTo>
                <a:lnTo>
                  <a:pt x="120" y="0"/>
                </a:lnTo>
                <a:close/>
              </a:path>
            </a:pathLst>
          </a:custGeom>
          <a:solidFill>
            <a:schemeClr val="accent1"/>
          </a:solidFill>
          <a:ln w="9525">
            <a:solidFill>
              <a:schemeClr val="tx1"/>
            </a:solidFill>
            <a:round/>
            <a:headEnd/>
            <a:tailEnd/>
          </a:ln>
        </p:spPr>
        <p:txBody>
          <a:bodyPr/>
          <a:lstStyle/>
          <a:p>
            <a:endParaRPr lang="en-US"/>
          </a:p>
        </p:txBody>
      </p:sp>
      <p:sp>
        <p:nvSpPr>
          <p:cNvPr id="57" name="Freeform 115"/>
          <p:cNvSpPr>
            <a:spLocks/>
          </p:cNvSpPr>
          <p:nvPr/>
        </p:nvSpPr>
        <p:spPr bwMode="auto">
          <a:xfrm>
            <a:off x="20238819" y="8618095"/>
            <a:ext cx="819918" cy="949605"/>
          </a:xfrm>
          <a:custGeom>
            <a:avLst/>
            <a:gdLst>
              <a:gd name="T0" fmla="*/ 2147483647 w 361"/>
              <a:gd name="T1" fmla="*/ 0 h 358"/>
              <a:gd name="T2" fmla="*/ 2147483647 w 361"/>
              <a:gd name="T3" fmla="*/ 2147483647 h 358"/>
              <a:gd name="T4" fmla="*/ 2147483647 w 361"/>
              <a:gd name="T5" fmla="*/ 2147483647 h 358"/>
              <a:gd name="T6" fmla="*/ 2147483647 w 361"/>
              <a:gd name="T7" fmla="*/ 2147483647 h 358"/>
              <a:gd name="T8" fmla="*/ 0 60000 65536"/>
              <a:gd name="T9" fmla="*/ 0 60000 65536"/>
              <a:gd name="T10" fmla="*/ 0 60000 65536"/>
              <a:gd name="T11" fmla="*/ 0 60000 65536"/>
              <a:gd name="T12" fmla="*/ 0 w 361"/>
              <a:gd name="T13" fmla="*/ 0 h 358"/>
              <a:gd name="T14" fmla="*/ 361 w 361"/>
              <a:gd name="T15" fmla="*/ 358 h 358"/>
            </a:gdLst>
            <a:ahLst/>
            <a:cxnLst>
              <a:cxn ang="T8">
                <a:pos x="T0" y="T1"/>
              </a:cxn>
              <a:cxn ang="T9">
                <a:pos x="T2" y="T3"/>
              </a:cxn>
              <a:cxn ang="T10">
                <a:pos x="T4" y="T5"/>
              </a:cxn>
              <a:cxn ang="T11">
                <a:pos x="T6" y="T7"/>
              </a:cxn>
            </a:cxnLst>
            <a:rect l="T12" t="T13" r="T14" b="T15"/>
            <a:pathLst>
              <a:path w="361" h="358">
                <a:moveTo>
                  <a:pt x="13" y="0"/>
                </a:moveTo>
                <a:cubicBezTo>
                  <a:pt x="17" y="100"/>
                  <a:pt x="0" y="203"/>
                  <a:pt x="25" y="300"/>
                </a:cubicBezTo>
                <a:cubicBezTo>
                  <a:pt x="27" y="307"/>
                  <a:pt x="128" y="332"/>
                  <a:pt x="145" y="336"/>
                </a:cubicBezTo>
                <a:cubicBezTo>
                  <a:pt x="245" y="358"/>
                  <a:pt x="213" y="348"/>
                  <a:pt x="361" y="348"/>
                </a:cubicBezTo>
              </a:path>
            </a:pathLst>
          </a:custGeom>
          <a:noFill/>
          <a:ln w="9525">
            <a:solidFill>
              <a:schemeClr val="tx1"/>
            </a:solidFill>
            <a:round/>
            <a:headEnd/>
            <a:tailEnd/>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5540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4.3</a:t>
            </a:r>
          </a:p>
        </p:txBody>
      </p:sp>
      <p:sp>
        <p:nvSpPr>
          <p:cNvPr id="5" name="TextBox 4"/>
          <p:cNvSpPr txBox="1"/>
          <p:nvPr/>
        </p:nvSpPr>
        <p:spPr>
          <a:xfrm>
            <a:off x="216567" y="1556420"/>
            <a:ext cx="20381495" cy="5509200"/>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AMPA channel</a:t>
            </a:r>
          </a:p>
          <a:p>
            <a:r>
              <a:rPr lang="en-US" sz="4400" dirty="0"/>
              <a:t>   [ ] AMPA channels are activated by AMPA  </a:t>
            </a:r>
          </a:p>
          <a:p>
            <a:r>
              <a:rPr lang="en-US" sz="4400" dirty="0"/>
              <a:t>   [ ] If an AMPA channel is open, AMPA can pass through the channel</a:t>
            </a:r>
          </a:p>
          <a:p>
            <a:r>
              <a:rPr lang="en-US" sz="4400" dirty="0"/>
              <a:t>   [ ] If an AMPA channel is open, glutamate can pass through the channel</a:t>
            </a:r>
          </a:p>
          <a:p>
            <a:r>
              <a:rPr lang="en-US" sz="4400" dirty="0"/>
              <a:t>   [ ] If an AMPA channel is open, potassium can pass through the channel</a:t>
            </a:r>
          </a:p>
          <a:p>
            <a:r>
              <a:rPr lang="en-US" sz="4400" dirty="0"/>
              <a:t>   [ ] The AMPA channel is a transmitter-gated ion channel</a:t>
            </a:r>
          </a:p>
          <a:p>
            <a:r>
              <a:rPr lang="en-US" sz="4400" dirty="0"/>
              <a:t>   [ ] AMPA channels are often found  in a synapse</a:t>
            </a:r>
          </a:p>
          <a:p>
            <a:endParaRPr lang="en-US" sz="4400" dirty="0"/>
          </a:p>
        </p:txBody>
      </p:sp>
      <p:sp>
        <p:nvSpPr>
          <p:cNvPr id="10" name="TextBox 9"/>
          <p:cNvSpPr txBox="1"/>
          <p:nvPr/>
        </p:nvSpPr>
        <p:spPr>
          <a:xfrm>
            <a:off x="216568" y="7137809"/>
            <a:ext cx="20381494" cy="4832092"/>
          </a:xfrm>
          <a:prstGeom prst="rect">
            <a:avLst/>
          </a:prstGeom>
          <a:noFill/>
          <a:ln>
            <a:solidFill>
              <a:schemeClr val="tx1">
                <a:lumMod val="95000"/>
                <a:lumOff val="5000"/>
              </a:schemeClr>
            </a:solidFill>
          </a:ln>
        </p:spPr>
        <p:txBody>
          <a:bodyPr wrap="square" rtlCol="0">
            <a:spAutoFit/>
          </a:bodyPr>
          <a:lstStyle/>
          <a:p>
            <a:r>
              <a:rPr lang="en-US" sz="4400" b="1" dirty="0"/>
              <a:t>Synapse types</a:t>
            </a:r>
          </a:p>
          <a:p>
            <a:r>
              <a:rPr lang="en-US" sz="4400" dirty="0"/>
              <a:t>   [ ] In the </a:t>
            </a:r>
            <a:r>
              <a:rPr lang="en-US" sz="4400" dirty="0" err="1"/>
              <a:t>subthreshold</a:t>
            </a:r>
            <a:r>
              <a:rPr lang="en-US" sz="4400" dirty="0"/>
              <a:t> regime, excitatory synapses always depolarize the </a:t>
            </a:r>
          </a:p>
          <a:p>
            <a:r>
              <a:rPr lang="en-US" sz="4400" dirty="0"/>
              <a:t>        membrane, i.e., shift the membrane potential  to more positive values</a:t>
            </a:r>
          </a:p>
          <a:p>
            <a:r>
              <a:rPr lang="en-US" sz="4400" dirty="0"/>
              <a:t>   [ ] In the </a:t>
            </a:r>
            <a:r>
              <a:rPr lang="en-US" sz="4400" dirty="0" err="1"/>
              <a:t>subthreshold</a:t>
            </a:r>
            <a:r>
              <a:rPr lang="en-US" sz="4400" dirty="0"/>
              <a:t> regime, inhibitory synapses always hyperpolarize the </a:t>
            </a:r>
          </a:p>
          <a:p>
            <a:r>
              <a:rPr lang="en-US" sz="4400" dirty="0"/>
              <a:t>        </a:t>
            </a:r>
            <a:r>
              <a:rPr lang="en-US" sz="4400" dirty="0" err="1"/>
              <a:t>membranel</a:t>
            </a:r>
            <a:r>
              <a:rPr lang="en-US" sz="4400" dirty="0"/>
              <a:t>, i.e., shift the membrane potential  more negative values</a:t>
            </a:r>
          </a:p>
          <a:p>
            <a:r>
              <a:rPr lang="en-US" sz="4400" dirty="0"/>
              <a:t>   [ ] Excitatory synapses in cortex often contain AMPA receptors</a:t>
            </a:r>
          </a:p>
          <a:p>
            <a:r>
              <a:rPr lang="en-US" sz="4400" dirty="0"/>
              <a:t>   [ ] Excitatory synapses in cortex often contain NMDA receptors</a:t>
            </a:r>
          </a:p>
        </p:txBody>
      </p:sp>
      <p:sp>
        <p:nvSpPr>
          <p:cNvPr id="11" name="TextBox 10"/>
          <p:cNvSpPr txBox="1"/>
          <p:nvPr/>
        </p:nvSpPr>
        <p:spPr>
          <a:xfrm>
            <a:off x="11550315" y="659113"/>
            <a:ext cx="8722260" cy="969496"/>
          </a:xfrm>
          <a:prstGeom prst="rect">
            <a:avLst/>
          </a:prstGeom>
          <a:noFill/>
        </p:spPr>
        <p:txBody>
          <a:bodyPr wrap="none" rtlCol="0">
            <a:spAutoFit/>
          </a:bodyPr>
          <a:lstStyle/>
          <a:p>
            <a:r>
              <a:rPr lang="en-US" i="1" dirty="0">
                <a:solidFill>
                  <a:srgbClr val="FF0000"/>
                </a:solidFill>
              </a:rPr>
              <a:t>Multiple answers possible!</a:t>
            </a:r>
          </a:p>
        </p:txBody>
      </p:sp>
      <p:sp>
        <p:nvSpPr>
          <p:cNvPr id="12" name="Rectangle 61"/>
          <p:cNvSpPr>
            <a:spLocks noChangeArrowheads="1"/>
          </p:cNvSpPr>
          <p:nvPr/>
        </p:nvSpPr>
        <p:spPr bwMode="auto">
          <a:xfrm>
            <a:off x="0" y="1532357"/>
            <a:ext cx="21607463" cy="10619956"/>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Neuronal Dynamics:</a:t>
            </a:r>
            <a:br>
              <a:rPr lang="en-US" dirty="0">
                <a:latin typeface="Impact" charset="0"/>
                <a:cs typeface="Impact" charset="0"/>
              </a:rPr>
            </a:br>
            <a:r>
              <a:rPr lang="en-US" sz="5400" dirty="0">
                <a:latin typeface="Impact" charset="0"/>
                <a:cs typeface="Impact" charset="0"/>
              </a:rPr>
              <a:t>Computational Neuroscience</a:t>
            </a:r>
            <a:br>
              <a:rPr lang="en-US" sz="5400" dirty="0">
                <a:latin typeface="Impact" charset="0"/>
                <a:cs typeface="Impact" charset="0"/>
              </a:rPr>
            </a:br>
            <a:r>
              <a:rPr lang="en-US" sz="5400" dirty="0">
                <a:latin typeface="Impact" charset="0"/>
                <a:cs typeface="Impact" charset="0"/>
              </a:rPr>
              <a:t>of Single Neurons</a:t>
            </a:r>
            <a:endParaRPr dirty="0">
              <a:latin typeface="Impact" charset="0"/>
              <a:cs typeface="Impact" charset="0"/>
            </a:endParaRPr>
          </a:p>
        </p:txBody>
      </p:sp>
      <p:sp>
        <p:nvSpPr>
          <p:cNvPr id="9219" name="Text Placeholder 2"/>
          <p:cNvSpPr>
            <a:spLocks noGrp="1"/>
          </p:cNvSpPr>
          <p:nvPr>
            <p:ph type="body" sz="quarter" idx="12"/>
          </p:nvPr>
        </p:nvSpPr>
        <p:spPr bwMode="auto">
          <a:xfrm>
            <a:off x="1024529" y="6761752"/>
            <a:ext cx="13092113" cy="906463"/>
          </a:xfrm>
          <a:noFill/>
          <a:ln>
            <a:miter lim="800000"/>
            <a:headEnd/>
            <a:tailEnd/>
          </a:ln>
        </p:spPr>
        <p:txBody>
          <a:bodyPr wrap="square" lIns="91440" tIns="45720" rIns="91440" bIns="45720" numCol="1" anchor="t" anchorCtr="0" compatLnSpc="1">
            <a:prstTxWarp prst="textNoShape">
              <a:avLst/>
            </a:prstTxWarp>
          </a:bodyPr>
          <a:lstStyle/>
          <a:p>
            <a:r>
              <a:rPr lang="en-US" dirty="0">
                <a:latin typeface="Arial Narrow" pitchFamily="34" charset="0"/>
                <a:ea typeface="ＭＳ Ｐゴシック" pitchFamily="34" charset="-128"/>
              </a:rPr>
              <a:t>Week 3 – Adding Detail:</a:t>
            </a:r>
          </a:p>
          <a:p>
            <a:r>
              <a:rPr lang="en-US" dirty="0">
                <a:latin typeface="Arial Narrow" pitchFamily="34" charset="0"/>
                <a:ea typeface="ＭＳ Ｐゴシック" pitchFamily="34" charset="-128"/>
              </a:rPr>
              <a:t>      Dendrites and Synapses</a:t>
            </a:r>
          </a:p>
        </p:txBody>
      </p:sp>
      <p:sp>
        <p:nvSpPr>
          <p:cNvPr id="9220" name="Text Placeholder 3"/>
          <p:cNvSpPr>
            <a:spLocks noGrp="1"/>
          </p:cNvSpPr>
          <p:nvPr>
            <p:ph type="body" sz="quarter" idx="13"/>
          </p:nvPr>
        </p:nvSpPr>
        <p:spPr bwMode="auto">
          <a:xfrm>
            <a:off x="1120781" y="8897938"/>
            <a:ext cx="13092113" cy="830262"/>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732547"/>
            <a:ext cx="10422104" cy="9064626"/>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 </a:t>
            </a:r>
            <a:r>
              <a:rPr lang="fr-CH" sz="5400" b="1" dirty="0">
                <a:latin typeface="Arial Narrow" pitchFamily="34" charset="0"/>
                <a:cs typeface="ＭＳ Ｐゴシック" charset="0"/>
              </a:rPr>
              <a:t>Synapses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lang="fr-CH" sz="5400" b="1"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dirty="0">
                <a:latin typeface="Arial Narrow" pitchFamily="34" charset="0"/>
                <a:cs typeface="ＭＳ Ｐゴシック" charset="0"/>
              </a:rPr>
              <a:t>3</a:t>
            </a:r>
            <a:r>
              <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Short-</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term</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plasticity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lang="fr-CH" sz="5400" b="1" dirty="0">
                <a:latin typeface="Arial Narrow" pitchFamily="34" charset="0"/>
                <a:cs typeface="ＭＳ Ｐゴシック" charset="0"/>
              </a:rPr>
              <a:t>Dendrite as a </a:t>
            </a:r>
            <a:r>
              <a:rPr lang="fr-CH" sz="5400" b="1" dirty="0" err="1">
                <a:latin typeface="Arial Narrow" pitchFamily="34" charset="0"/>
                <a:cs typeface="ＭＳ Ｐゴシック" charset="0"/>
              </a:rPr>
              <a:t>Cable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 </a:t>
            </a:r>
            <a:r>
              <a:rPr lang="fr-CH" sz="5400" b="1" noProof="0" dirty="0" err="1">
                <a:latin typeface="Arial Narrow" pitchFamily="34" charset="0"/>
                <a:cs typeface="ＭＳ Ｐゴシック" charset="0"/>
              </a:rPr>
              <a:t>Cable</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equation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lang="fr-CH" sz="5400"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.5 </a:t>
            </a:r>
            <a:r>
              <a:rPr lang="fr-CH" sz="5400" b="1" noProof="0" dirty="0" err="1">
                <a:latin typeface="Arial Narrow" pitchFamily="34" charset="0"/>
                <a:cs typeface="ＭＳ Ｐゴシック" charset="0"/>
              </a:rPr>
              <a:t>Compartmental</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Models</a:t>
            </a:r>
            <a:r>
              <a:rPr lang="fr-CH" sz="5400" b="1" dirty="0">
                <a:latin typeface="Arial Narrow" pitchFamily="34" charset="0"/>
                <a:cs typeface="ＭＳ Ｐゴシック" charset="0"/>
              </a:rPr>
              <a:t> </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active dendrites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3 – part 2:</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Synaptic short-</a:t>
            </a:r>
            <a:r>
              <a:rPr lang="en-US" sz="5400" b="1" noProof="0" dirty="0" err="1">
                <a:solidFill>
                  <a:srgbClr val="C30000"/>
                </a:solidFill>
                <a:latin typeface="Arial Narrow" pitchFamily="34" charset="0"/>
                <a:cs typeface="Arial Narrow" charset="0"/>
              </a:rPr>
              <a:t>ter</a:t>
            </a:r>
            <a:r>
              <a:rPr lang="en-US" sz="5400" b="1" dirty="0">
                <a:solidFill>
                  <a:srgbClr val="C30000"/>
                </a:solidFill>
                <a:latin typeface="Arial Narrow" pitchFamily="34" charset="0"/>
                <a:cs typeface="Arial Narrow" charset="0"/>
              </a:rPr>
              <a:t>m plasticity</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3" name="Group 12"/>
          <p:cNvGrpSpPr/>
          <p:nvPr/>
        </p:nvGrpSpPr>
        <p:grpSpPr>
          <a:xfrm>
            <a:off x="11185359" y="2323850"/>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3688725"/>
            <a:ext cx="9773651" cy="1650434"/>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1"/>
          <p:cNvSpPr txBox="1">
            <a:spLocks/>
          </p:cNvSpPr>
          <p:nvPr/>
        </p:nvSpPr>
        <p:spPr bwMode="auto">
          <a:xfrm>
            <a:off x="11185359" y="1732547"/>
            <a:ext cx="10422104" cy="9064626"/>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 </a:t>
            </a:r>
            <a:r>
              <a:rPr lang="fr-CH" sz="5400" b="1" dirty="0">
                <a:latin typeface="Arial Narrow" pitchFamily="34" charset="0"/>
                <a:cs typeface="ＭＳ Ｐゴシック" charset="0"/>
              </a:rPr>
              <a:t>Synapses</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lang="fr-CH" sz="5400" b="1"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Short-</a:t>
            </a:r>
            <a:r>
              <a:rPr kumimoji="0" lang="fr-CH" sz="5400" b="1" i="0" u="none" strike="noStrike" kern="1200" cap="none" spc="0" normalizeH="0" baseline="0" noProof="0" dirty="0" err="1">
                <a:ln>
                  <a:noFill/>
                </a:ln>
                <a:solidFill>
                  <a:schemeClr val="tx1"/>
                </a:solidFill>
                <a:effectLst/>
                <a:uLnTx/>
                <a:uFillTx/>
                <a:latin typeface="Arial Narrow" pitchFamily="34" charset="0"/>
                <a:ea typeface="ＭＳ Ｐゴシック" pitchFamily="34" charset="-128"/>
                <a:cs typeface="ＭＳ Ｐゴシック" charset="0"/>
              </a:rPr>
              <a:t>term</a:t>
            </a:r>
            <a:r>
              <a:rPr kumimoji="0" lang="fr-CH" sz="54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b="1"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plasticity</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lang="fr-CH" sz="5400" b="1" dirty="0">
                <a:latin typeface="Arial Narrow" pitchFamily="34" charset="0"/>
                <a:cs typeface="ＭＳ Ｐゴシック" charset="0"/>
              </a:rPr>
              <a:t>Dendrite as a </a:t>
            </a:r>
            <a:r>
              <a:rPr lang="fr-CH" sz="5400" b="1" dirty="0" err="1">
                <a:latin typeface="Arial Narrow" pitchFamily="34" charset="0"/>
                <a:cs typeface="ＭＳ Ｐゴシック" charset="0"/>
              </a:rPr>
              <a:t>Cable</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.4 </a:t>
            </a:r>
            <a:r>
              <a:rPr lang="fr-CH" sz="5400" b="1" noProof="0" dirty="0" err="1">
                <a:latin typeface="Arial Narrow" pitchFamily="34" charset="0"/>
                <a:cs typeface="ＭＳ Ｐゴシック" charset="0"/>
              </a:rPr>
              <a:t>Cable</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equation</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lang="fr-CH" sz="5400"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a:ln>
                  <a:noFill/>
                </a:ln>
                <a:solidFill>
                  <a:schemeClr val="tx1"/>
                </a:solidFill>
                <a:effectLst/>
                <a:uLnTx/>
                <a:uFillTx/>
                <a:latin typeface="Arial Narrow" pitchFamily="34" charset="0"/>
                <a:ea typeface="ＭＳ Ｐゴシック" pitchFamily="34" charset="-128"/>
                <a:cs typeface="ＭＳ Ｐゴシック" charset="0"/>
              </a:rPr>
              <a:t>.5 </a:t>
            </a:r>
            <a:r>
              <a:rPr lang="fr-CH" sz="5400" b="1" noProof="0" dirty="0" err="1">
                <a:latin typeface="Arial Narrow" pitchFamily="34" charset="0"/>
                <a:cs typeface="ＭＳ Ｐゴシック" charset="0"/>
              </a:rPr>
              <a:t>Compartmental</a:t>
            </a:r>
            <a:r>
              <a:rPr lang="fr-CH" sz="5400" b="1" noProof="0" dirty="0">
                <a:latin typeface="Arial Narrow" pitchFamily="34" charset="0"/>
                <a:cs typeface="ＭＳ Ｐゴシック" charset="0"/>
              </a:rPr>
              <a:t> </a:t>
            </a:r>
            <a:r>
              <a:rPr lang="fr-CH" sz="5400" b="1" noProof="0" dirty="0" err="1">
                <a:latin typeface="Arial Narrow" pitchFamily="34" charset="0"/>
                <a:cs typeface="ＭＳ Ｐゴシック" charset="0"/>
              </a:rPr>
              <a:t>Models</a:t>
            </a:r>
            <a:r>
              <a:rPr lang="fr-CH" sz="5400" b="1" dirty="0">
                <a:latin typeface="Arial Narrow" pitchFamily="34" charset="0"/>
                <a:cs typeface="ＭＳ Ｐゴシック" charset="0"/>
              </a:rPr>
              <a:t> </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active dendrites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3 – part 2:</a:t>
            </a:r>
            <a:r>
              <a:rPr kumimoji="0" lang="en-US" sz="5400" b="1" i="0" u="none" strike="noStrike" kern="1200" cap="none" spc="0" normalizeH="0" noProof="0" dirty="0">
                <a:ln>
                  <a:noFill/>
                </a:ln>
                <a:solidFill>
                  <a:srgbClr val="C30000"/>
                </a:solidFill>
                <a:effectLst/>
                <a:uLnTx/>
                <a:uFillTx/>
                <a:latin typeface="Arial Narrow" pitchFamily="34" charset="0"/>
                <a:ea typeface="ＭＳ Ｐゴシック" pitchFamily="34" charset="-128"/>
                <a:cs typeface="Arial Narrow" charset="0"/>
              </a:rPr>
              <a:t> </a:t>
            </a:r>
            <a:r>
              <a:rPr lang="en-US" sz="5400" b="1" noProof="0" dirty="0">
                <a:solidFill>
                  <a:srgbClr val="C30000"/>
                </a:solidFill>
                <a:latin typeface="Arial Narrow" pitchFamily="34" charset="0"/>
                <a:cs typeface="Arial Narrow" charset="0"/>
              </a:rPr>
              <a:t>Synaptic Short-</a:t>
            </a:r>
            <a:r>
              <a:rPr lang="en-US" sz="5400" b="1" noProof="0" dirty="0" err="1">
                <a:solidFill>
                  <a:srgbClr val="C30000"/>
                </a:solidFill>
                <a:latin typeface="Arial Narrow" pitchFamily="34" charset="0"/>
                <a:cs typeface="Arial Narrow" charset="0"/>
              </a:rPr>
              <a:t>Ter</a:t>
            </a:r>
            <a:r>
              <a:rPr lang="en-US" sz="5400" b="1" dirty="0">
                <a:solidFill>
                  <a:srgbClr val="C30000"/>
                </a:solidFill>
                <a:latin typeface="Arial Narrow" pitchFamily="34" charset="0"/>
                <a:cs typeface="Arial Narrow" charset="0"/>
              </a:rPr>
              <a:t>m plasticity</a:t>
            </a: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a:t>
            </a:r>
          </a:p>
        </p:txBody>
      </p:sp>
      <p:grpSp>
        <p:nvGrpSpPr>
          <p:cNvPr id="2" name="Group 12"/>
          <p:cNvGrpSpPr/>
          <p:nvPr/>
        </p:nvGrpSpPr>
        <p:grpSpPr>
          <a:xfrm>
            <a:off x="11185359" y="2347913"/>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498179" y="3688725"/>
            <a:ext cx="9773651" cy="1650434"/>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Synaptic </a:t>
            </a:r>
            <a:r>
              <a:rPr lang="en-US">
                <a:solidFill>
                  <a:srgbClr val="FF0000"/>
                </a:solidFill>
                <a:latin typeface="Impact" charset="0"/>
                <a:cs typeface="Impact" charset="0"/>
              </a:rPr>
              <a:t>Short-Term Plasticity</a:t>
            </a:r>
            <a:endParaRPr lang="en-US" dirty="0">
              <a:solidFill>
                <a:srgbClr val="FF0000"/>
              </a:solidFill>
              <a:latin typeface="Impact" charset="0"/>
              <a:cs typeface="Impact" charset="0"/>
            </a:endParaRP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88"/>
          <p:cNvGrpSpPr>
            <a:grpSpLocks/>
          </p:cNvGrpSpPr>
          <p:nvPr/>
        </p:nvGrpSpPr>
        <p:grpSpPr bwMode="auto">
          <a:xfrm>
            <a:off x="12413777" y="4618263"/>
            <a:ext cx="8075613" cy="6071437"/>
            <a:chOff x="3094" y="1207"/>
            <a:chExt cx="2281" cy="1576"/>
          </a:xfrm>
        </p:grpSpPr>
        <p:sp>
          <p:nvSpPr>
            <p:cNvPr id="6" name="Line 46"/>
            <p:cNvSpPr>
              <a:spLocks noChangeShapeType="1"/>
            </p:cNvSpPr>
            <p:nvPr/>
          </p:nvSpPr>
          <p:spPr bwMode="auto">
            <a:xfrm>
              <a:off x="3924" y="2783"/>
              <a:ext cx="1451" cy="0"/>
            </a:xfrm>
            <a:prstGeom prst="line">
              <a:avLst/>
            </a:prstGeom>
            <a:noFill/>
            <a:ln w="9525">
              <a:solidFill>
                <a:schemeClr val="tx1"/>
              </a:solidFill>
              <a:round/>
              <a:headEnd/>
              <a:tailEnd type="triangle" w="med" len="med"/>
            </a:ln>
          </p:spPr>
          <p:txBody>
            <a:bodyPr/>
            <a:lstStyle/>
            <a:p>
              <a:endParaRPr lang="en-US"/>
            </a:p>
          </p:txBody>
        </p:sp>
        <p:sp>
          <p:nvSpPr>
            <p:cNvPr id="7" name="Line 47"/>
            <p:cNvSpPr>
              <a:spLocks noChangeShapeType="1"/>
            </p:cNvSpPr>
            <p:nvPr/>
          </p:nvSpPr>
          <p:spPr bwMode="auto">
            <a:xfrm flipV="1">
              <a:off x="3924" y="2238"/>
              <a:ext cx="0" cy="545"/>
            </a:xfrm>
            <a:prstGeom prst="line">
              <a:avLst/>
            </a:prstGeom>
            <a:noFill/>
            <a:ln w="9525">
              <a:solidFill>
                <a:schemeClr val="tx1"/>
              </a:solidFill>
              <a:round/>
              <a:headEnd/>
              <a:tailEnd type="triangle" w="med" len="med"/>
            </a:ln>
          </p:spPr>
          <p:txBody>
            <a:bodyPr/>
            <a:lstStyle/>
            <a:p>
              <a:endParaRPr lang="en-US"/>
            </a:p>
          </p:txBody>
        </p:sp>
        <p:sp>
          <p:nvSpPr>
            <p:cNvPr id="8" name="Freeform 48"/>
            <p:cNvSpPr>
              <a:spLocks/>
            </p:cNvSpPr>
            <p:nvPr/>
          </p:nvSpPr>
          <p:spPr bwMode="auto">
            <a:xfrm>
              <a:off x="4060" y="2435"/>
              <a:ext cx="1089" cy="348"/>
            </a:xfrm>
            <a:custGeom>
              <a:avLst/>
              <a:gdLst>
                <a:gd name="T0" fmla="*/ 0 w 1089"/>
                <a:gd name="T1" fmla="*/ 348 h 348"/>
                <a:gd name="T2" fmla="*/ 181 w 1089"/>
                <a:gd name="T3" fmla="*/ 30 h 348"/>
                <a:gd name="T4" fmla="*/ 499 w 1089"/>
                <a:gd name="T5" fmla="*/ 166 h 348"/>
                <a:gd name="T6" fmla="*/ 1089 w 1089"/>
                <a:gd name="T7" fmla="*/ 348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prstDash val="dash"/>
              <a:round/>
              <a:headEnd/>
              <a:tailEnd/>
            </a:ln>
          </p:spPr>
          <p:txBody>
            <a:bodyPr/>
            <a:lstStyle/>
            <a:p>
              <a:endParaRPr lang="en-US"/>
            </a:p>
          </p:txBody>
        </p:sp>
        <p:sp>
          <p:nvSpPr>
            <p:cNvPr id="9" name="Oval 49"/>
            <p:cNvSpPr>
              <a:spLocks noChangeArrowheads="1"/>
            </p:cNvSpPr>
            <p:nvPr/>
          </p:nvSpPr>
          <p:spPr bwMode="auto">
            <a:xfrm>
              <a:off x="3364" y="1709"/>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10" name="Oval 50"/>
            <p:cNvSpPr>
              <a:spLocks noChangeArrowheads="1"/>
            </p:cNvSpPr>
            <p:nvPr/>
          </p:nvSpPr>
          <p:spPr bwMode="auto">
            <a:xfrm>
              <a:off x="4188" y="1845"/>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11" name="Freeform 51"/>
            <p:cNvSpPr>
              <a:spLocks/>
            </p:cNvSpPr>
            <p:nvPr/>
          </p:nvSpPr>
          <p:spPr bwMode="auto">
            <a:xfrm>
              <a:off x="3508" y="1694"/>
              <a:ext cx="726" cy="151"/>
            </a:xfrm>
            <a:custGeom>
              <a:avLst/>
              <a:gdLst>
                <a:gd name="T0" fmla="*/ 0 w 726"/>
                <a:gd name="T1" fmla="*/ 60 h 151"/>
                <a:gd name="T2" fmla="*/ 363 w 726"/>
                <a:gd name="T3" fmla="*/ 15 h 151"/>
                <a:gd name="T4" fmla="*/ 726 w 726"/>
                <a:gd name="T5" fmla="*/ 151 h 151"/>
                <a:gd name="T6" fmla="*/ 0 60000 65536"/>
                <a:gd name="T7" fmla="*/ 0 60000 65536"/>
                <a:gd name="T8" fmla="*/ 0 60000 65536"/>
                <a:gd name="T9" fmla="*/ 0 w 726"/>
                <a:gd name="T10" fmla="*/ 0 h 151"/>
                <a:gd name="T11" fmla="*/ 726 w 726"/>
                <a:gd name="T12" fmla="*/ 151 h 151"/>
              </a:gdLst>
              <a:ahLst/>
              <a:cxnLst>
                <a:cxn ang="T6">
                  <a:pos x="T0" y="T1"/>
                </a:cxn>
                <a:cxn ang="T7">
                  <a:pos x="T2" y="T3"/>
                </a:cxn>
                <a:cxn ang="T8">
                  <a:pos x="T4" y="T5"/>
                </a:cxn>
              </a:cxnLst>
              <a:rect l="T9" t="T10" r="T11" b="T12"/>
              <a:pathLst>
                <a:path w="726" h="151">
                  <a:moveTo>
                    <a:pt x="0" y="60"/>
                  </a:moveTo>
                  <a:cubicBezTo>
                    <a:pt x="121" y="30"/>
                    <a:pt x="242" y="0"/>
                    <a:pt x="363" y="15"/>
                  </a:cubicBezTo>
                  <a:cubicBezTo>
                    <a:pt x="484" y="30"/>
                    <a:pt x="605" y="90"/>
                    <a:pt x="726" y="151"/>
                  </a:cubicBezTo>
                </a:path>
              </a:pathLst>
            </a:custGeom>
            <a:noFill/>
            <a:ln w="38100">
              <a:solidFill>
                <a:schemeClr val="accent2"/>
              </a:solidFill>
              <a:round/>
              <a:headEnd/>
              <a:tailEnd type="triangle" w="med" len="med"/>
            </a:ln>
          </p:spPr>
          <p:txBody>
            <a:bodyPr/>
            <a:lstStyle/>
            <a:p>
              <a:endParaRPr lang="en-US"/>
            </a:p>
          </p:txBody>
        </p:sp>
        <p:sp>
          <p:nvSpPr>
            <p:cNvPr id="12" name="Oval 52"/>
            <p:cNvSpPr>
              <a:spLocks noChangeArrowheads="1"/>
            </p:cNvSpPr>
            <p:nvPr/>
          </p:nvSpPr>
          <p:spPr bwMode="auto">
            <a:xfrm>
              <a:off x="3372" y="1709"/>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13" name="Oval 53"/>
            <p:cNvSpPr>
              <a:spLocks noChangeArrowheads="1"/>
            </p:cNvSpPr>
            <p:nvPr/>
          </p:nvSpPr>
          <p:spPr bwMode="auto">
            <a:xfrm>
              <a:off x="4188" y="1845"/>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14" name="Text Box 54"/>
            <p:cNvSpPr txBox="1">
              <a:spLocks noChangeArrowheads="1"/>
            </p:cNvSpPr>
            <p:nvPr/>
          </p:nvSpPr>
          <p:spPr bwMode="auto">
            <a:xfrm>
              <a:off x="3094" y="1344"/>
              <a:ext cx="361" cy="288"/>
            </a:xfrm>
            <a:prstGeom prst="rect">
              <a:avLst/>
            </a:prstGeom>
            <a:noFill/>
            <a:ln w="9525">
              <a:noFill/>
              <a:miter lim="800000"/>
              <a:headEnd/>
              <a:tailEnd/>
            </a:ln>
          </p:spPr>
          <p:txBody>
            <a:bodyPr wrap="none">
              <a:spAutoFit/>
            </a:bodyPr>
            <a:lstStyle/>
            <a:p>
              <a:r>
                <a:rPr lang="fr-CH" i="0">
                  <a:solidFill>
                    <a:srgbClr val="FF0000"/>
                  </a:solidFill>
                </a:rPr>
                <a:t>pre</a:t>
              </a:r>
              <a:endParaRPr lang="fr-FR" i="0">
                <a:solidFill>
                  <a:srgbClr val="FF0000"/>
                </a:solidFill>
              </a:endParaRPr>
            </a:p>
          </p:txBody>
        </p:sp>
        <p:sp>
          <p:nvSpPr>
            <p:cNvPr id="15" name="Text Box 55"/>
            <p:cNvSpPr txBox="1">
              <a:spLocks noChangeArrowheads="1"/>
            </p:cNvSpPr>
            <p:nvPr/>
          </p:nvSpPr>
          <p:spPr bwMode="auto">
            <a:xfrm>
              <a:off x="4243" y="1542"/>
              <a:ext cx="436" cy="288"/>
            </a:xfrm>
            <a:prstGeom prst="rect">
              <a:avLst/>
            </a:prstGeom>
            <a:noFill/>
            <a:ln w="9525">
              <a:noFill/>
              <a:miter lim="800000"/>
              <a:headEnd/>
              <a:tailEnd/>
            </a:ln>
          </p:spPr>
          <p:txBody>
            <a:bodyPr wrap="none">
              <a:spAutoFit/>
            </a:bodyPr>
            <a:lstStyle/>
            <a:p>
              <a:r>
                <a:rPr lang="fr-CH" i="0"/>
                <a:t>post</a:t>
              </a:r>
              <a:endParaRPr lang="fr-FR" i="0"/>
            </a:p>
          </p:txBody>
        </p:sp>
        <p:sp>
          <p:nvSpPr>
            <p:cNvPr id="16" name="Line 56"/>
            <p:cNvSpPr>
              <a:spLocks noChangeShapeType="1"/>
            </p:cNvSpPr>
            <p:nvPr/>
          </p:nvSpPr>
          <p:spPr bwMode="auto">
            <a:xfrm>
              <a:off x="4286" y="2465"/>
              <a:ext cx="0" cy="318"/>
            </a:xfrm>
            <a:prstGeom prst="line">
              <a:avLst/>
            </a:prstGeom>
            <a:noFill/>
            <a:ln w="9525">
              <a:solidFill>
                <a:schemeClr val="tx1"/>
              </a:solidFill>
              <a:prstDash val="dash"/>
              <a:round/>
              <a:headEnd type="triangle" w="med" len="med"/>
              <a:tailEnd type="triangle" w="med" len="med"/>
            </a:ln>
          </p:spPr>
          <p:txBody>
            <a:bodyPr/>
            <a:lstStyle/>
            <a:p>
              <a:endParaRPr lang="en-US"/>
            </a:p>
          </p:txBody>
        </p:sp>
        <p:sp>
          <p:nvSpPr>
            <p:cNvPr id="18" name="Text Box 58"/>
            <p:cNvSpPr txBox="1">
              <a:spLocks noChangeArrowheads="1"/>
            </p:cNvSpPr>
            <p:nvPr/>
          </p:nvSpPr>
          <p:spPr bwMode="auto">
            <a:xfrm>
              <a:off x="4364" y="1798"/>
              <a:ext cx="169" cy="288"/>
            </a:xfrm>
            <a:prstGeom prst="rect">
              <a:avLst/>
            </a:prstGeom>
            <a:noFill/>
            <a:ln w="9525">
              <a:noFill/>
              <a:miter lim="800000"/>
              <a:headEnd/>
              <a:tailEnd/>
            </a:ln>
          </p:spPr>
          <p:txBody>
            <a:bodyPr wrap="none">
              <a:spAutoFit/>
            </a:bodyPr>
            <a:lstStyle/>
            <a:p>
              <a:r>
                <a:rPr lang="fr-CH"/>
                <a:t>i</a:t>
              </a:r>
              <a:endParaRPr lang="fr-FR"/>
            </a:p>
          </p:txBody>
        </p:sp>
        <p:sp>
          <p:nvSpPr>
            <p:cNvPr id="19" name="Text Box 59"/>
            <p:cNvSpPr txBox="1">
              <a:spLocks noChangeArrowheads="1"/>
            </p:cNvSpPr>
            <p:nvPr/>
          </p:nvSpPr>
          <p:spPr bwMode="auto">
            <a:xfrm>
              <a:off x="3321" y="1888"/>
              <a:ext cx="169" cy="288"/>
            </a:xfrm>
            <a:prstGeom prst="rect">
              <a:avLst/>
            </a:prstGeom>
            <a:noFill/>
            <a:ln w="9525">
              <a:noFill/>
              <a:miter lim="800000"/>
              <a:headEnd/>
              <a:tailEnd/>
            </a:ln>
          </p:spPr>
          <p:txBody>
            <a:bodyPr wrap="none">
              <a:spAutoFit/>
            </a:bodyPr>
            <a:lstStyle/>
            <a:p>
              <a:r>
                <a:rPr lang="fr-CH"/>
                <a:t>j</a:t>
              </a:r>
              <a:endParaRPr lang="fr-FR"/>
            </a:p>
          </p:txBody>
        </p:sp>
        <p:sp>
          <p:nvSpPr>
            <p:cNvPr id="20" name="Line 61"/>
            <p:cNvSpPr>
              <a:spLocks noChangeShapeType="1"/>
            </p:cNvSpPr>
            <p:nvPr/>
          </p:nvSpPr>
          <p:spPr bwMode="auto">
            <a:xfrm>
              <a:off x="3606" y="1434"/>
              <a:ext cx="544" cy="0"/>
            </a:xfrm>
            <a:prstGeom prst="line">
              <a:avLst/>
            </a:prstGeom>
            <a:noFill/>
            <a:ln w="9525">
              <a:solidFill>
                <a:schemeClr val="tx1"/>
              </a:solidFill>
              <a:round/>
              <a:headEnd/>
              <a:tailEnd/>
            </a:ln>
          </p:spPr>
          <p:txBody>
            <a:bodyPr/>
            <a:lstStyle/>
            <a:p>
              <a:endParaRPr lang="en-US"/>
            </a:p>
          </p:txBody>
        </p:sp>
        <p:sp>
          <p:nvSpPr>
            <p:cNvPr id="21" name="Line 62"/>
            <p:cNvSpPr>
              <a:spLocks noChangeShapeType="1"/>
            </p:cNvSpPr>
            <p:nvPr/>
          </p:nvSpPr>
          <p:spPr bwMode="auto">
            <a:xfrm>
              <a:off x="3833" y="1207"/>
              <a:ext cx="0" cy="227"/>
            </a:xfrm>
            <a:prstGeom prst="line">
              <a:avLst/>
            </a:prstGeom>
            <a:noFill/>
            <a:ln w="57150">
              <a:solidFill>
                <a:schemeClr val="accent2"/>
              </a:solidFill>
              <a:round/>
              <a:headEnd/>
              <a:tailEnd/>
            </a:ln>
          </p:spPr>
          <p:txBody>
            <a:bodyPr/>
            <a:lstStyle/>
            <a:p>
              <a:endParaRPr lang="en-US"/>
            </a:p>
          </p:txBody>
        </p:sp>
      </p:grpSp>
      <p:sp>
        <p:nvSpPr>
          <p:cNvPr id="22" name="Freeform 57"/>
          <p:cNvSpPr>
            <a:spLocks/>
          </p:cNvSpPr>
          <p:nvPr/>
        </p:nvSpPr>
        <p:spPr bwMode="auto">
          <a:xfrm>
            <a:off x="15833787" y="8416764"/>
            <a:ext cx="3855477" cy="2272936"/>
          </a:xfrm>
          <a:custGeom>
            <a:avLst/>
            <a:gdLst>
              <a:gd name="T0" fmla="*/ 0 w 1089"/>
              <a:gd name="T1" fmla="*/ 8262 h 348"/>
              <a:gd name="T2" fmla="*/ 181 w 1089"/>
              <a:gd name="T3" fmla="*/ 712 h 348"/>
              <a:gd name="T4" fmla="*/ 499 w 1089"/>
              <a:gd name="T5" fmla="*/ 3932 h 348"/>
              <a:gd name="T6" fmla="*/ 1089 w 1089"/>
              <a:gd name="T7" fmla="*/ 8262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round/>
            <a:headEnd/>
            <a:tailEnd/>
          </a:ln>
        </p:spPr>
        <p:txBody>
          <a:bodyPr/>
          <a:lstStyle/>
          <a:p>
            <a:endParaRPr lang="en-US"/>
          </a:p>
        </p:txBody>
      </p:sp>
      <mc:AlternateContent xmlns:mc="http://schemas.openxmlformats.org/markup-compatibility/2006">
        <mc:Choice xmlns:a14="http://schemas.microsoft.com/office/drawing/2010/main" Requires="a14">
          <p:sp>
            <p:nvSpPr>
              <p:cNvPr id="906260" name="Object 20"/>
              <p:cNvSpPr txBox="1"/>
              <p:nvPr/>
            </p:nvSpPr>
            <p:spPr bwMode="auto">
              <a:xfrm>
                <a:off x="14769321" y="1797050"/>
                <a:ext cx="6511925"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4769321" y="1797050"/>
                <a:ext cx="6511925" cy="10747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14226453" y="2871788"/>
                <a:ext cx="6724650" cy="1665288"/>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𝑑𝑢</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𝑙</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𝑟𝑒𝑠𝑡</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14226453" y="2871788"/>
                <a:ext cx="6724650" cy="1665288"/>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Neurons and Synapses</a:t>
            </a:r>
          </a:p>
        </p:txBody>
      </p:sp>
      <p:pic>
        <p:nvPicPr>
          <p:cNvPr id="7" name="Picture 3" descr="pipe_cervelle"/>
          <p:cNvPicPr>
            <a:picLocks noChangeAspect="1" noChangeArrowheads="1"/>
          </p:cNvPicPr>
          <p:nvPr/>
        </p:nvPicPr>
        <p:blipFill>
          <a:blip r:embed="rId3" cstate="print"/>
          <a:srcRect/>
          <a:stretch>
            <a:fillRect/>
          </a:stretch>
        </p:blipFill>
        <p:spPr bwMode="auto">
          <a:xfrm>
            <a:off x="12937036" y="4527867"/>
            <a:ext cx="5867400" cy="4772025"/>
          </a:xfrm>
          <a:prstGeom prst="rect">
            <a:avLst/>
          </a:prstGeom>
          <a:noFill/>
          <a:ln w="9525">
            <a:noFill/>
            <a:miter lim="800000"/>
            <a:headEnd/>
            <a:tailEnd/>
          </a:ln>
        </p:spPr>
      </p:pic>
      <p:sp>
        <p:nvSpPr>
          <p:cNvPr id="8" name="Rectangle 4"/>
          <p:cNvSpPr>
            <a:spLocks noChangeArrowheads="1"/>
          </p:cNvSpPr>
          <p:nvPr/>
        </p:nvSpPr>
        <p:spPr bwMode="auto">
          <a:xfrm>
            <a:off x="12251236" y="8566467"/>
            <a:ext cx="6781800" cy="838200"/>
          </a:xfrm>
          <a:prstGeom prst="rect">
            <a:avLst/>
          </a:prstGeom>
          <a:solidFill>
            <a:schemeClr val="bg1"/>
          </a:solidFill>
          <a:ln w="9525">
            <a:noFill/>
            <a:miter lim="800000"/>
            <a:headEnd/>
            <a:tailEnd/>
          </a:ln>
        </p:spPr>
        <p:txBody>
          <a:bodyPr wrap="none" anchor="ctr"/>
          <a:lstStyle/>
          <a:p>
            <a:endParaRPr lang="en-US"/>
          </a:p>
        </p:txBody>
      </p:sp>
      <p:sp>
        <p:nvSpPr>
          <p:cNvPr id="9" name="Freeform 5"/>
          <p:cNvSpPr>
            <a:spLocks/>
          </p:cNvSpPr>
          <p:nvPr/>
        </p:nvSpPr>
        <p:spPr bwMode="auto">
          <a:xfrm>
            <a:off x="15604036" y="6966267"/>
            <a:ext cx="4114800" cy="2120900"/>
          </a:xfrm>
          <a:custGeom>
            <a:avLst/>
            <a:gdLst>
              <a:gd name="T0" fmla="*/ 2147483647 w 2592"/>
              <a:gd name="T1" fmla="*/ 2147483647 h 1336"/>
              <a:gd name="T2" fmla="*/ 2147483647 w 2592"/>
              <a:gd name="T3" fmla="*/ 2147483647 h 1336"/>
              <a:gd name="T4" fmla="*/ 2147483647 w 2592"/>
              <a:gd name="T5" fmla="*/ 2147483647 h 1336"/>
              <a:gd name="T6" fmla="*/ 2147483647 w 2592"/>
              <a:gd name="T7" fmla="*/ 2147483647 h 1336"/>
              <a:gd name="T8" fmla="*/ 2147483647 w 2592"/>
              <a:gd name="T9" fmla="*/ 2147483647 h 1336"/>
              <a:gd name="T10" fmla="*/ 2147483647 w 2592"/>
              <a:gd name="T11" fmla="*/ 2147483647 h 1336"/>
              <a:gd name="T12" fmla="*/ 2147483647 w 2592"/>
              <a:gd name="T13" fmla="*/ 2147483647 h 1336"/>
              <a:gd name="T14" fmla="*/ 0 60000 65536"/>
              <a:gd name="T15" fmla="*/ 0 60000 65536"/>
              <a:gd name="T16" fmla="*/ 0 60000 65536"/>
              <a:gd name="T17" fmla="*/ 0 60000 65536"/>
              <a:gd name="T18" fmla="*/ 0 60000 65536"/>
              <a:gd name="T19" fmla="*/ 0 60000 65536"/>
              <a:gd name="T20" fmla="*/ 0 60000 65536"/>
              <a:gd name="T21" fmla="*/ 0 w 2592"/>
              <a:gd name="T22" fmla="*/ 0 h 1336"/>
              <a:gd name="T23" fmla="*/ 2592 w 2592"/>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336">
                <a:moveTo>
                  <a:pt x="64" y="1240"/>
                </a:moveTo>
                <a:cubicBezTo>
                  <a:pt x="32" y="1040"/>
                  <a:pt x="0" y="840"/>
                  <a:pt x="112" y="712"/>
                </a:cubicBezTo>
                <a:cubicBezTo>
                  <a:pt x="224" y="584"/>
                  <a:pt x="536" y="552"/>
                  <a:pt x="736" y="472"/>
                </a:cubicBezTo>
                <a:cubicBezTo>
                  <a:pt x="936" y="392"/>
                  <a:pt x="1048" y="288"/>
                  <a:pt x="1312" y="232"/>
                </a:cubicBezTo>
                <a:cubicBezTo>
                  <a:pt x="1576" y="176"/>
                  <a:pt x="2144" y="0"/>
                  <a:pt x="2320" y="136"/>
                </a:cubicBezTo>
                <a:cubicBezTo>
                  <a:pt x="2496" y="272"/>
                  <a:pt x="2592" y="848"/>
                  <a:pt x="2368" y="1048"/>
                </a:cubicBezTo>
                <a:cubicBezTo>
                  <a:pt x="2144" y="1248"/>
                  <a:pt x="1560" y="1292"/>
                  <a:pt x="976" y="1336"/>
                </a:cubicBezTo>
              </a:path>
            </a:pathLst>
          </a:custGeom>
          <a:solidFill>
            <a:schemeClr val="bg1"/>
          </a:solidFill>
          <a:ln w="9525">
            <a:noFill/>
            <a:round/>
            <a:headEnd/>
            <a:tailEnd/>
          </a:ln>
        </p:spPr>
        <p:txBody>
          <a:bodyPr wrap="none" anchor="ctr"/>
          <a:lstStyle/>
          <a:p>
            <a:endParaRPr lang="en-US"/>
          </a:p>
        </p:txBody>
      </p:sp>
      <p:grpSp>
        <p:nvGrpSpPr>
          <p:cNvPr id="2" name="Group 6"/>
          <p:cNvGrpSpPr>
            <a:grpSpLocks/>
          </p:cNvGrpSpPr>
          <p:nvPr/>
        </p:nvGrpSpPr>
        <p:grpSpPr bwMode="auto">
          <a:xfrm>
            <a:off x="17432836" y="7271067"/>
            <a:ext cx="990600" cy="990600"/>
            <a:chOff x="3888" y="2592"/>
            <a:chExt cx="624" cy="624"/>
          </a:xfrm>
        </p:grpSpPr>
        <p:sp>
          <p:nvSpPr>
            <p:cNvPr id="11" name="Oval 7"/>
            <p:cNvSpPr>
              <a:spLocks noChangeArrowheads="1"/>
            </p:cNvSpPr>
            <p:nvPr/>
          </p:nvSpPr>
          <p:spPr bwMode="auto">
            <a:xfrm>
              <a:off x="3888" y="2592"/>
              <a:ext cx="624" cy="6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12" name="Line 8"/>
            <p:cNvSpPr>
              <a:spLocks noChangeShapeType="1"/>
            </p:cNvSpPr>
            <p:nvPr/>
          </p:nvSpPr>
          <p:spPr bwMode="auto">
            <a:xfrm flipH="1">
              <a:off x="4176" y="2688"/>
              <a:ext cx="288" cy="192"/>
            </a:xfrm>
            <a:prstGeom prst="line">
              <a:avLst/>
            </a:prstGeom>
            <a:noFill/>
            <a:ln w="28575">
              <a:solidFill>
                <a:schemeClr val="accent2"/>
              </a:solidFill>
              <a:round/>
              <a:headEnd/>
              <a:tailEnd/>
            </a:ln>
          </p:spPr>
          <p:txBody>
            <a:bodyPr wrap="none" anchor="ctr"/>
            <a:lstStyle/>
            <a:p>
              <a:endParaRPr lang="en-US"/>
            </a:p>
          </p:txBody>
        </p:sp>
        <p:sp>
          <p:nvSpPr>
            <p:cNvPr id="13" name="Line 9"/>
            <p:cNvSpPr>
              <a:spLocks noChangeShapeType="1"/>
            </p:cNvSpPr>
            <p:nvPr/>
          </p:nvSpPr>
          <p:spPr bwMode="auto">
            <a:xfrm flipH="1" flipV="1">
              <a:off x="4176" y="2880"/>
              <a:ext cx="288" cy="192"/>
            </a:xfrm>
            <a:prstGeom prst="line">
              <a:avLst/>
            </a:prstGeom>
            <a:noFill/>
            <a:ln w="28575">
              <a:solidFill>
                <a:schemeClr val="accent2"/>
              </a:solidFill>
              <a:round/>
              <a:headEnd/>
              <a:tailEnd/>
            </a:ln>
          </p:spPr>
          <p:txBody>
            <a:bodyPr wrap="none" anchor="ctr"/>
            <a:lstStyle/>
            <a:p>
              <a:endParaRPr lang="en-US"/>
            </a:p>
          </p:txBody>
        </p:sp>
        <p:sp>
          <p:nvSpPr>
            <p:cNvPr id="14" name="Freeform 10"/>
            <p:cNvSpPr>
              <a:spLocks/>
            </p:cNvSpPr>
            <p:nvPr/>
          </p:nvSpPr>
          <p:spPr bwMode="auto">
            <a:xfrm>
              <a:off x="4464" y="2832"/>
              <a:ext cx="48" cy="144"/>
            </a:xfrm>
            <a:custGeom>
              <a:avLst/>
              <a:gdLst>
                <a:gd name="T0" fmla="*/ 48 w 48"/>
                <a:gd name="T1" fmla="*/ 0 h 96"/>
                <a:gd name="T2" fmla="*/ 0 w 48"/>
                <a:gd name="T3" fmla="*/ 364 h 96"/>
                <a:gd name="T4" fmla="*/ 48 w 48"/>
                <a:gd name="T5" fmla="*/ 729 h 96"/>
                <a:gd name="T6" fmla="*/ 0 60000 65536"/>
                <a:gd name="T7" fmla="*/ 0 60000 65536"/>
                <a:gd name="T8" fmla="*/ 0 60000 65536"/>
                <a:gd name="T9" fmla="*/ 0 w 48"/>
                <a:gd name="T10" fmla="*/ 0 h 96"/>
                <a:gd name="T11" fmla="*/ 48 w 48"/>
                <a:gd name="T12" fmla="*/ 96 h 96"/>
              </a:gdLst>
              <a:ahLst/>
              <a:cxnLst>
                <a:cxn ang="T6">
                  <a:pos x="T0" y="T1"/>
                </a:cxn>
                <a:cxn ang="T7">
                  <a:pos x="T2" y="T3"/>
                </a:cxn>
                <a:cxn ang="T8">
                  <a:pos x="T4" y="T5"/>
                </a:cxn>
              </a:cxnLst>
              <a:rect l="T9" t="T10" r="T11" b="T12"/>
              <a:pathLst>
                <a:path w="48" h="96">
                  <a:moveTo>
                    <a:pt x="48" y="0"/>
                  </a:moveTo>
                  <a:cubicBezTo>
                    <a:pt x="24" y="16"/>
                    <a:pt x="0" y="32"/>
                    <a:pt x="0" y="48"/>
                  </a:cubicBezTo>
                  <a:cubicBezTo>
                    <a:pt x="0" y="64"/>
                    <a:pt x="24" y="80"/>
                    <a:pt x="48" y="96"/>
                  </a:cubicBezTo>
                </a:path>
              </a:pathLst>
            </a:custGeom>
            <a:noFill/>
            <a:ln w="28575">
              <a:solidFill>
                <a:schemeClr val="accent2"/>
              </a:solidFill>
              <a:round/>
              <a:headEnd/>
              <a:tailEnd/>
            </a:ln>
          </p:spPr>
          <p:txBody>
            <a:bodyPr wrap="none" anchor="ctr"/>
            <a:lstStyle/>
            <a:p>
              <a:endParaRPr lang="en-US"/>
            </a:p>
          </p:txBody>
        </p:sp>
      </p:grpSp>
      <p:sp>
        <p:nvSpPr>
          <p:cNvPr id="16" name="Text Box 12"/>
          <p:cNvSpPr txBox="1">
            <a:spLocks noChangeArrowheads="1"/>
          </p:cNvSpPr>
          <p:nvPr/>
        </p:nvSpPr>
        <p:spPr bwMode="auto">
          <a:xfrm>
            <a:off x="15227047" y="2743202"/>
            <a:ext cx="2177199" cy="1800493"/>
          </a:xfrm>
          <a:prstGeom prst="rect">
            <a:avLst/>
          </a:prstGeom>
          <a:noFill/>
          <a:ln w="9525">
            <a:noFill/>
            <a:miter lim="800000"/>
            <a:headEnd/>
            <a:tailEnd/>
          </a:ln>
        </p:spPr>
        <p:txBody>
          <a:bodyPr wrap="none">
            <a:spAutoFit/>
          </a:bodyPr>
          <a:lstStyle/>
          <a:p>
            <a:r>
              <a:rPr lang="en-US" sz="5400" dirty="0"/>
              <a:t>motor </a:t>
            </a:r>
          </a:p>
          <a:p>
            <a:r>
              <a:rPr lang="en-US" sz="5400" dirty="0"/>
              <a:t>cortex</a:t>
            </a:r>
            <a:endParaRPr lang="en-US" sz="1800" dirty="0"/>
          </a:p>
        </p:txBody>
      </p:sp>
      <p:sp>
        <p:nvSpPr>
          <p:cNvPr id="17" name="Text Box 13"/>
          <p:cNvSpPr txBox="1">
            <a:spLocks noChangeArrowheads="1"/>
          </p:cNvSpPr>
          <p:nvPr/>
        </p:nvSpPr>
        <p:spPr bwMode="auto">
          <a:xfrm>
            <a:off x="18720214" y="4573904"/>
            <a:ext cx="2839239" cy="1754326"/>
          </a:xfrm>
          <a:prstGeom prst="rect">
            <a:avLst/>
          </a:prstGeom>
          <a:noFill/>
          <a:ln w="9525">
            <a:noFill/>
            <a:miter lim="800000"/>
            <a:headEnd/>
            <a:tailEnd/>
          </a:ln>
        </p:spPr>
        <p:txBody>
          <a:bodyPr wrap="none">
            <a:spAutoFit/>
          </a:bodyPr>
          <a:lstStyle/>
          <a:p>
            <a:r>
              <a:rPr lang="en-US" sz="5400" dirty="0"/>
              <a:t>frontal </a:t>
            </a:r>
          </a:p>
          <a:p>
            <a:r>
              <a:rPr lang="en-US" sz="5400" dirty="0"/>
              <a:t>    cortex</a:t>
            </a:r>
            <a:endParaRPr lang="en-US" sz="1600" dirty="0"/>
          </a:p>
        </p:txBody>
      </p:sp>
      <p:sp>
        <p:nvSpPr>
          <p:cNvPr id="18" name="Text Box 14"/>
          <p:cNvSpPr txBox="1">
            <a:spLocks noChangeArrowheads="1"/>
          </p:cNvSpPr>
          <p:nvPr/>
        </p:nvSpPr>
        <p:spPr bwMode="auto">
          <a:xfrm>
            <a:off x="14992054" y="8993504"/>
            <a:ext cx="2723823" cy="1800493"/>
          </a:xfrm>
          <a:prstGeom prst="rect">
            <a:avLst/>
          </a:prstGeom>
          <a:noFill/>
          <a:ln w="9525">
            <a:noFill/>
            <a:miter lim="800000"/>
            <a:headEnd/>
            <a:tailEnd/>
          </a:ln>
        </p:spPr>
        <p:txBody>
          <a:bodyPr wrap="none">
            <a:spAutoFit/>
          </a:bodyPr>
          <a:lstStyle/>
          <a:p>
            <a:r>
              <a:rPr lang="en-US" sz="5400" dirty="0"/>
              <a:t>to motor</a:t>
            </a:r>
          </a:p>
          <a:p>
            <a:r>
              <a:rPr lang="en-US" sz="5400" dirty="0"/>
              <a:t>output</a:t>
            </a:r>
            <a:endParaRPr lang="en-US" sz="1600" dirty="0"/>
          </a:p>
        </p:txBody>
      </p:sp>
      <p:sp>
        <p:nvSpPr>
          <p:cNvPr id="19" name="Freeform 15"/>
          <p:cNvSpPr>
            <a:spLocks/>
          </p:cNvSpPr>
          <p:nvPr/>
        </p:nvSpPr>
        <p:spPr bwMode="auto">
          <a:xfrm>
            <a:off x="13165636" y="6432867"/>
            <a:ext cx="4267200" cy="1308100"/>
          </a:xfrm>
          <a:custGeom>
            <a:avLst/>
            <a:gdLst>
              <a:gd name="T0" fmla="*/ 2147483647 w 2688"/>
              <a:gd name="T1" fmla="*/ 2147483647 h 1056"/>
              <a:gd name="T2" fmla="*/ 2147483647 w 2688"/>
              <a:gd name="T3" fmla="*/ 2147483647 h 1056"/>
              <a:gd name="T4" fmla="*/ 2147483647 w 2688"/>
              <a:gd name="T5" fmla="*/ 2147483647 h 1056"/>
              <a:gd name="T6" fmla="*/ 0 w 2688"/>
              <a:gd name="T7" fmla="*/ 2147483647 h 1056"/>
              <a:gd name="T8" fmla="*/ 0 60000 65536"/>
              <a:gd name="T9" fmla="*/ 0 60000 65536"/>
              <a:gd name="T10" fmla="*/ 0 60000 65536"/>
              <a:gd name="T11" fmla="*/ 0 60000 65536"/>
              <a:gd name="T12" fmla="*/ 0 w 2688"/>
              <a:gd name="T13" fmla="*/ 0 h 1056"/>
              <a:gd name="T14" fmla="*/ 2688 w 2688"/>
              <a:gd name="T15" fmla="*/ 1056 h 1056"/>
            </a:gdLst>
            <a:ahLst/>
            <a:cxnLst>
              <a:cxn ang="T8">
                <a:pos x="T0" y="T1"/>
              </a:cxn>
              <a:cxn ang="T9">
                <a:pos x="T2" y="T3"/>
              </a:cxn>
              <a:cxn ang="T10">
                <a:pos x="T4" y="T5"/>
              </a:cxn>
              <a:cxn ang="T11">
                <a:pos x="T6" y="T7"/>
              </a:cxn>
            </a:cxnLst>
            <a:rect l="T12" t="T13" r="T14" b="T15"/>
            <a:pathLst>
              <a:path w="2688" h="1056">
                <a:moveTo>
                  <a:pt x="2688" y="1000"/>
                </a:moveTo>
                <a:cubicBezTo>
                  <a:pt x="2492" y="1028"/>
                  <a:pt x="2296" y="1056"/>
                  <a:pt x="2112" y="904"/>
                </a:cubicBezTo>
                <a:cubicBezTo>
                  <a:pt x="1928" y="752"/>
                  <a:pt x="1936" y="176"/>
                  <a:pt x="1584" y="88"/>
                </a:cubicBezTo>
                <a:cubicBezTo>
                  <a:pt x="1232" y="0"/>
                  <a:pt x="264" y="328"/>
                  <a:pt x="0" y="376"/>
                </a:cubicBezTo>
              </a:path>
            </a:pathLst>
          </a:custGeom>
          <a:noFill/>
          <a:ln w="28575">
            <a:solidFill>
              <a:srgbClr val="FFFF00"/>
            </a:solidFill>
            <a:round/>
            <a:headEnd/>
            <a:tailEnd type="triangle" w="med" len="med"/>
          </a:ln>
        </p:spPr>
        <p:txBody>
          <a:bodyPr wrap="none" anchor="ctr"/>
          <a:lstStyle/>
          <a:p>
            <a:endParaRPr lang="en-US"/>
          </a:p>
        </p:txBody>
      </p:sp>
      <p:grpSp>
        <p:nvGrpSpPr>
          <p:cNvPr id="3" name="Group 16"/>
          <p:cNvGrpSpPr>
            <a:grpSpLocks/>
          </p:cNvGrpSpPr>
          <p:nvPr/>
        </p:nvGrpSpPr>
        <p:grpSpPr bwMode="auto">
          <a:xfrm>
            <a:off x="13241836" y="5289867"/>
            <a:ext cx="812800" cy="1981200"/>
            <a:chOff x="1248" y="1248"/>
            <a:chExt cx="512" cy="1248"/>
          </a:xfrm>
        </p:grpSpPr>
        <p:sp>
          <p:nvSpPr>
            <p:cNvPr id="21" name="Freeform 17"/>
            <p:cNvSpPr>
              <a:spLocks/>
            </p:cNvSpPr>
            <p:nvPr/>
          </p:nvSpPr>
          <p:spPr bwMode="auto">
            <a:xfrm>
              <a:off x="1344" y="2304"/>
              <a:ext cx="336" cy="192"/>
            </a:xfrm>
            <a:custGeom>
              <a:avLst/>
              <a:gdLst>
                <a:gd name="T0" fmla="*/ 0 w 336"/>
                <a:gd name="T1" fmla="*/ 0 h 192"/>
                <a:gd name="T2" fmla="*/ 240 w 336"/>
                <a:gd name="T3" fmla="*/ 48 h 192"/>
                <a:gd name="T4" fmla="*/ 336 w 336"/>
                <a:gd name="T5" fmla="*/ 192 h 192"/>
                <a:gd name="T6" fmla="*/ 0 60000 65536"/>
                <a:gd name="T7" fmla="*/ 0 60000 65536"/>
                <a:gd name="T8" fmla="*/ 0 60000 65536"/>
                <a:gd name="T9" fmla="*/ 0 w 336"/>
                <a:gd name="T10" fmla="*/ 0 h 192"/>
                <a:gd name="T11" fmla="*/ 336 w 336"/>
                <a:gd name="T12" fmla="*/ 192 h 192"/>
              </a:gdLst>
              <a:ahLst/>
              <a:cxnLst>
                <a:cxn ang="T6">
                  <a:pos x="T0" y="T1"/>
                </a:cxn>
                <a:cxn ang="T7">
                  <a:pos x="T2" y="T3"/>
                </a:cxn>
                <a:cxn ang="T8">
                  <a:pos x="T4" y="T5"/>
                </a:cxn>
              </a:cxnLst>
              <a:rect l="T9" t="T10" r="T11" b="T12"/>
              <a:pathLst>
                <a:path w="336" h="192">
                  <a:moveTo>
                    <a:pt x="0" y="0"/>
                  </a:moveTo>
                  <a:cubicBezTo>
                    <a:pt x="92" y="8"/>
                    <a:pt x="184" y="16"/>
                    <a:pt x="240" y="48"/>
                  </a:cubicBezTo>
                  <a:cubicBezTo>
                    <a:pt x="296" y="80"/>
                    <a:pt x="316" y="136"/>
                    <a:pt x="336" y="192"/>
                  </a:cubicBezTo>
                </a:path>
              </a:pathLst>
            </a:custGeom>
            <a:noFill/>
            <a:ln w="28575">
              <a:solidFill>
                <a:srgbClr val="FFFF00"/>
              </a:solidFill>
              <a:round/>
              <a:headEnd/>
              <a:tailEnd type="triangle" w="med" len="med"/>
            </a:ln>
          </p:spPr>
          <p:txBody>
            <a:bodyPr wrap="none" anchor="ctr"/>
            <a:lstStyle/>
            <a:p>
              <a:endParaRPr lang="en-US"/>
            </a:p>
          </p:txBody>
        </p:sp>
        <p:sp>
          <p:nvSpPr>
            <p:cNvPr id="22" name="Freeform 18"/>
            <p:cNvSpPr>
              <a:spLocks/>
            </p:cNvSpPr>
            <p:nvPr/>
          </p:nvSpPr>
          <p:spPr bwMode="auto">
            <a:xfrm>
              <a:off x="1248" y="1248"/>
              <a:ext cx="512" cy="864"/>
            </a:xfrm>
            <a:custGeom>
              <a:avLst/>
              <a:gdLst>
                <a:gd name="T0" fmla="*/ 0 w 512"/>
                <a:gd name="T1" fmla="*/ 864 h 864"/>
                <a:gd name="T2" fmla="*/ 432 w 512"/>
                <a:gd name="T3" fmla="*/ 480 h 864"/>
                <a:gd name="T4" fmla="*/ 480 w 512"/>
                <a:gd name="T5" fmla="*/ 0 h 864"/>
                <a:gd name="T6" fmla="*/ 0 60000 65536"/>
                <a:gd name="T7" fmla="*/ 0 60000 65536"/>
                <a:gd name="T8" fmla="*/ 0 60000 65536"/>
                <a:gd name="T9" fmla="*/ 0 w 512"/>
                <a:gd name="T10" fmla="*/ 0 h 864"/>
                <a:gd name="T11" fmla="*/ 512 w 512"/>
                <a:gd name="T12" fmla="*/ 864 h 864"/>
              </a:gdLst>
              <a:ahLst/>
              <a:cxnLst>
                <a:cxn ang="T6">
                  <a:pos x="T0" y="T1"/>
                </a:cxn>
                <a:cxn ang="T7">
                  <a:pos x="T2" y="T3"/>
                </a:cxn>
                <a:cxn ang="T8">
                  <a:pos x="T4" y="T5"/>
                </a:cxn>
              </a:cxnLst>
              <a:rect l="T9" t="T10" r="T11" b="T12"/>
              <a:pathLst>
                <a:path w="512" h="864">
                  <a:moveTo>
                    <a:pt x="0" y="864"/>
                  </a:moveTo>
                  <a:cubicBezTo>
                    <a:pt x="176" y="744"/>
                    <a:pt x="352" y="624"/>
                    <a:pt x="432" y="480"/>
                  </a:cubicBezTo>
                  <a:cubicBezTo>
                    <a:pt x="512" y="336"/>
                    <a:pt x="496" y="168"/>
                    <a:pt x="480" y="0"/>
                  </a:cubicBezTo>
                </a:path>
              </a:pathLst>
            </a:custGeom>
            <a:noFill/>
            <a:ln w="28575">
              <a:solidFill>
                <a:srgbClr val="FFFF00"/>
              </a:solidFill>
              <a:round/>
              <a:headEnd/>
              <a:tailEnd type="triangle" w="med" len="med"/>
            </a:ln>
          </p:spPr>
          <p:txBody>
            <a:bodyPr wrap="none" anchor="ctr"/>
            <a:lstStyle/>
            <a:p>
              <a:endParaRPr lang="en-US"/>
            </a:p>
          </p:txBody>
        </p:sp>
      </p:grpSp>
      <p:sp>
        <p:nvSpPr>
          <p:cNvPr id="23" name="Freeform 19"/>
          <p:cNvSpPr>
            <a:spLocks/>
          </p:cNvSpPr>
          <p:nvPr/>
        </p:nvSpPr>
        <p:spPr bwMode="auto">
          <a:xfrm>
            <a:off x="14080036" y="5213667"/>
            <a:ext cx="4343400" cy="685800"/>
          </a:xfrm>
          <a:custGeom>
            <a:avLst/>
            <a:gdLst>
              <a:gd name="T0" fmla="*/ 0 w 2736"/>
              <a:gd name="T1" fmla="*/ 0 h 432"/>
              <a:gd name="T2" fmla="*/ 2147483647 w 2736"/>
              <a:gd name="T3" fmla="*/ 2147483647 h 432"/>
              <a:gd name="T4" fmla="*/ 2147483647 w 2736"/>
              <a:gd name="T5" fmla="*/ 2147483647 h 432"/>
              <a:gd name="T6" fmla="*/ 0 60000 65536"/>
              <a:gd name="T7" fmla="*/ 0 60000 65536"/>
              <a:gd name="T8" fmla="*/ 0 60000 65536"/>
              <a:gd name="T9" fmla="*/ 0 w 2736"/>
              <a:gd name="T10" fmla="*/ 0 h 432"/>
              <a:gd name="T11" fmla="*/ 2736 w 2736"/>
              <a:gd name="T12" fmla="*/ 432 h 432"/>
            </a:gdLst>
            <a:ahLst/>
            <a:cxnLst>
              <a:cxn ang="T6">
                <a:pos x="T0" y="T1"/>
              </a:cxn>
              <a:cxn ang="T7">
                <a:pos x="T2" y="T3"/>
              </a:cxn>
              <a:cxn ang="T8">
                <a:pos x="T4" y="T5"/>
              </a:cxn>
            </a:cxnLst>
            <a:rect l="T9" t="T10" r="T11" b="T12"/>
            <a:pathLst>
              <a:path w="2736" h="432">
                <a:moveTo>
                  <a:pt x="0" y="0"/>
                </a:moveTo>
                <a:cubicBezTo>
                  <a:pt x="324" y="108"/>
                  <a:pt x="648" y="216"/>
                  <a:pt x="1104" y="288"/>
                </a:cubicBezTo>
                <a:cubicBezTo>
                  <a:pt x="1560" y="360"/>
                  <a:pt x="2148" y="396"/>
                  <a:pt x="2736" y="432"/>
                </a:cubicBezTo>
              </a:path>
            </a:pathLst>
          </a:custGeom>
          <a:noFill/>
          <a:ln w="28575">
            <a:solidFill>
              <a:srgbClr val="FFFF00"/>
            </a:solidFill>
            <a:round/>
            <a:headEnd/>
            <a:tailEnd type="triangle" w="med" len="med"/>
          </a:ln>
        </p:spPr>
        <p:txBody>
          <a:bodyPr wrap="none" anchor="ctr"/>
          <a:lstStyle/>
          <a:p>
            <a:endParaRPr lang="en-US"/>
          </a:p>
        </p:txBody>
      </p:sp>
      <p:sp>
        <p:nvSpPr>
          <p:cNvPr id="24" name="Freeform 20"/>
          <p:cNvSpPr>
            <a:spLocks/>
          </p:cNvSpPr>
          <p:nvPr/>
        </p:nvSpPr>
        <p:spPr bwMode="auto">
          <a:xfrm>
            <a:off x="18347236" y="5975667"/>
            <a:ext cx="228600" cy="762000"/>
          </a:xfrm>
          <a:custGeom>
            <a:avLst/>
            <a:gdLst>
              <a:gd name="T0" fmla="*/ 0 w 144"/>
              <a:gd name="T1" fmla="*/ 0 h 480"/>
              <a:gd name="T2" fmla="*/ 2147483647 w 144"/>
              <a:gd name="T3" fmla="*/ 2147483647 h 480"/>
              <a:gd name="T4" fmla="*/ 0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cubicBezTo>
                  <a:pt x="72" y="104"/>
                  <a:pt x="144" y="208"/>
                  <a:pt x="144" y="288"/>
                </a:cubicBezTo>
                <a:cubicBezTo>
                  <a:pt x="144" y="368"/>
                  <a:pt x="72" y="424"/>
                  <a:pt x="0" y="480"/>
                </a:cubicBezTo>
              </a:path>
            </a:pathLst>
          </a:custGeom>
          <a:noFill/>
          <a:ln w="28575">
            <a:solidFill>
              <a:srgbClr val="FFFF00"/>
            </a:solidFill>
            <a:round/>
            <a:headEnd/>
            <a:tailEnd type="triangle" w="med" len="med"/>
          </a:ln>
        </p:spPr>
        <p:txBody>
          <a:bodyPr wrap="none" anchor="ctr"/>
          <a:lstStyle/>
          <a:p>
            <a:endParaRPr lang="en-US"/>
          </a:p>
        </p:txBody>
      </p:sp>
      <p:sp>
        <p:nvSpPr>
          <p:cNvPr id="25" name="Freeform 21"/>
          <p:cNvSpPr>
            <a:spLocks/>
          </p:cNvSpPr>
          <p:nvPr/>
        </p:nvSpPr>
        <p:spPr bwMode="auto">
          <a:xfrm>
            <a:off x="16518436" y="4832667"/>
            <a:ext cx="1676400" cy="2057400"/>
          </a:xfrm>
          <a:custGeom>
            <a:avLst/>
            <a:gdLst>
              <a:gd name="T0" fmla="*/ 2147483647 w 1056"/>
              <a:gd name="T1" fmla="*/ 2147483647 h 1296"/>
              <a:gd name="T2" fmla="*/ 2147483647 w 1056"/>
              <a:gd name="T3" fmla="*/ 2147483647 h 1296"/>
              <a:gd name="T4" fmla="*/ 0 w 1056"/>
              <a:gd name="T5" fmla="*/ 0 h 1296"/>
              <a:gd name="T6" fmla="*/ 0 60000 65536"/>
              <a:gd name="T7" fmla="*/ 0 60000 65536"/>
              <a:gd name="T8" fmla="*/ 0 60000 65536"/>
              <a:gd name="T9" fmla="*/ 0 w 1056"/>
              <a:gd name="T10" fmla="*/ 0 h 1296"/>
              <a:gd name="T11" fmla="*/ 1056 w 1056"/>
              <a:gd name="T12" fmla="*/ 1296 h 1296"/>
            </a:gdLst>
            <a:ahLst/>
            <a:cxnLst>
              <a:cxn ang="T6">
                <a:pos x="T0" y="T1"/>
              </a:cxn>
              <a:cxn ang="T7">
                <a:pos x="T2" y="T3"/>
              </a:cxn>
              <a:cxn ang="T8">
                <a:pos x="T4" y="T5"/>
              </a:cxn>
            </a:cxnLst>
            <a:rect l="T9" t="T10" r="T11" b="T12"/>
            <a:pathLst>
              <a:path w="1056" h="1296">
                <a:moveTo>
                  <a:pt x="1056" y="1296"/>
                </a:moveTo>
                <a:cubicBezTo>
                  <a:pt x="952" y="924"/>
                  <a:pt x="848" y="552"/>
                  <a:pt x="672" y="336"/>
                </a:cubicBezTo>
                <a:cubicBezTo>
                  <a:pt x="496" y="120"/>
                  <a:pt x="248" y="60"/>
                  <a:pt x="0" y="0"/>
                </a:cubicBezTo>
              </a:path>
            </a:pathLst>
          </a:custGeom>
          <a:noFill/>
          <a:ln w="28575">
            <a:solidFill>
              <a:srgbClr val="FFFF00"/>
            </a:solidFill>
            <a:round/>
            <a:headEnd/>
            <a:tailEnd type="triangle" w="med" len="med"/>
          </a:ln>
        </p:spPr>
        <p:txBody>
          <a:bodyPr wrap="none" anchor="ctr"/>
          <a:lstStyle/>
          <a:p>
            <a:endParaRPr lang="en-US"/>
          </a:p>
        </p:txBody>
      </p:sp>
      <p:sp>
        <p:nvSpPr>
          <p:cNvPr id="26" name="Freeform 22"/>
          <p:cNvSpPr>
            <a:spLocks/>
          </p:cNvSpPr>
          <p:nvPr/>
        </p:nvSpPr>
        <p:spPr bwMode="auto">
          <a:xfrm>
            <a:off x="15299236" y="4985067"/>
            <a:ext cx="1143000" cy="3810000"/>
          </a:xfrm>
          <a:custGeom>
            <a:avLst/>
            <a:gdLst>
              <a:gd name="T0" fmla="*/ 2147483647 w 720"/>
              <a:gd name="T1" fmla="*/ 0 h 2400"/>
              <a:gd name="T2" fmla="*/ 2147483647 w 720"/>
              <a:gd name="T3" fmla="*/ 2147483647 h 2400"/>
              <a:gd name="T4" fmla="*/ 0 w 720"/>
              <a:gd name="T5" fmla="*/ 2147483647 h 2400"/>
              <a:gd name="T6" fmla="*/ 0 60000 65536"/>
              <a:gd name="T7" fmla="*/ 0 60000 65536"/>
              <a:gd name="T8" fmla="*/ 0 60000 65536"/>
              <a:gd name="T9" fmla="*/ 0 w 720"/>
              <a:gd name="T10" fmla="*/ 0 h 2400"/>
              <a:gd name="T11" fmla="*/ 720 w 720"/>
              <a:gd name="T12" fmla="*/ 2400 h 2400"/>
            </a:gdLst>
            <a:ahLst/>
            <a:cxnLst>
              <a:cxn ang="T6">
                <a:pos x="T0" y="T1"/>
              </a:cxn>
              <a:cxn ang="T7">
                <a:pos x="T2" y="T3"/>
              </a:cxn>
              <a:cxn ang="T8">
                <a:pos x="T4" y="T5"/>
              </a:cxn>
            </a:cxnLst>
            <a:rect l="T9" t="T10" r="T11" b="T12"/>
            <a:pathLst>
              <a:path w="720" h="2400">
                <a:moveTo>
                  <a:pt x="720" y="0"/>
                </a:moveTo>
                <a:cubicBezTo>
                  <a:pt x="564" y="208"/>
                  <a:pt x="408" y="416"/>
                  <a:pt x="288" y="816"/>
                </a:cubicBezTo>
                <a:cubicBezTo>
                  <a:pt x="168" y="1216"/>
                  <a:pt x="84" y="1808"/>
                  <a:pt x="0" y="2400"/>
                </a:cubicBezTo>
              </a:path>
            </a:pathLst>
          </a:custGeom>
          <a:noFill/>
          <a:ln w="28575">
            <a:solidFill>
              <a:srgbClr val="FFFF00"/>
            </a:solidFill>
            <a:round/>
            <a:headEnd/>
            <a:tailEnd type="triangle" w="med" len="med"/>
          </a:ln>
        </p:spPr>
        <p:txBody>
          <a:bodyPr wrap="none" anchor="ctr"/>
          <a:lstStyle/>
          <a:p>
            <a:endParaRPr lang="en-US"/>
          </a:p>
        </p:txBody>
      </p:sp>
      <p:grpSp>
        <p:nvGrpSpPr>
          <p:cNvPr id="5" name="Group 42"/>
          <p:cNvGrpSpPr/>
          <p:nvPr/>
        </p:nvGrpSpPr>
        <p:grpSpPr>
          <a:xfrm>
            <a:off x="9495806" y="4985067"/>
            <a:ext cx="3746030" cy="5808930"/>
            <a:chOff x="9495806" y="4985067"/>
            <a:chExt cx="3746030" cy="5808930"/>
          </a:xfrm>
        </p:grpSpPr>
        <p:sp>
          <p:nvSpPr>
            <p:cNvPr id="36" name="Oval 35"/>
            <p:cNvSpPr/>
            <p:nvPr/>
          </p:nvSpPr>
          <p:spPr>
            <a:xfrm>
              <a:off x="12937036" y="5975667"/>
              <a:ext cx="304800" cy="35256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a:stCxn id="36" idx="0"/>
            </p:cNvCxnSpPr>
            <p:nvPr/>
          </p:nvCxnSpPr>
          <p:spPr>
            <a:xfrm flipH="1" flipV="1">
              <a:off x="9495806" y="4985067"/>
              <a:ext cx="3593630" cy="990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6" idx="3"/>
            </p:cNvCxnSpPr>
            <p:nvPr/>
          </p:nvCxnSpPr>
          <p:spPr>
            <a:xfrm flipH="1">
              <a:off x="9495806" y="6276598"/>
              <a:ext cx="3485867" cy="45173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30" name="Straight Connector 29"/>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7" name="Picture 3" descr="cajal1-net"/>
          <p:cNvPicPr>
            <a:picLocks noChangeAspect="1" noChangeArrowheads="1"/>
          </p:cNvPicPr>
          <p:nvPr/>
        </p:nvPicPr>
        <p:blipFill>
          <a:blip r:embed="rId4" cstate="print"/>
          <a:srcRect/>
          <a:stretch>
            <a:fillRect/>
          </a:stretch>
        </p:blipFill>
        <p:spPr bwMode="auto">
          <a:xfrm>
            <a:off x="2816287" y="4843897"/>
            <a:ext cx="6679518" cy="59933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000"/>
                                        <p:tgtEl>
                                          <p:spTgt spid="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Synaptic </a:t>
            </a:r>
            <a:r>
              <a:rPr lang="en-US">
                <a:solidFill>
                  <a:srgbClr val="FF0000"/>
                </a:solidFill>
                <a:latin typeface="Impact" charset="0"/>
                <a:cs typeface="Impact" charset="0"/>
              </a:rPr>
              <a:t>Short-Term Plasticity</a:t>
            </a:r>
            <a:endParaRPr lang="en-US" dirty="0">
              <a:solidFill>
                <a:srgbClr val="FF0000"/>
              </a:solidFill>
              <a:latin typeface="Impact" charset="0"/>
              <a:cs typeface="Impact" charset="0"/>
            </a:endParaRP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88"/>
          <p:cNvGrpSpPr>
            <a:grpSpLocks/>
          </p:cNvGrpSpPr>
          <p:nvPr/>
        </p:nvGrpSpPr>
        <p:grpSpPr bwMode="auto">
          <a:xfrm>
            <a:off x="12413777" y="4618263"/>
            <a:ext cx="8075613" cy="6071437"/>
            <a:chOff x="3094" y="1207"/>
            <a:chExt cx="2281" cy="1576"/>
          </a:xfrm>
        </p:grpSpPr>
        <p:sp>
          <p:nvSpPr>
            <p:cNvPr id="6" name="Line 46"/>
            <p:cNvSpPr>
              <a:spLocks noChangeShapeType="1"/>
            </p:cNvSpPr>
            <p:nvPr/>
          </p:nvSpPr>
          <p:spPr bwMode="auto">
            <a:xfrm>
              <a:off x="3924" y="2783"/>
              <a:ext cx="1451" cy="0"/>
            </a:xfrm>
            <a:prstGeom prst="line">
              <a:avLst/>
            </a:prstGeom>
            <a:noFill/>
            <a:ln w="9525">
              <a:solidFill>
                <a:schemeClr val="tx1"/>
              </a:solidFill>
              <a:round/>
              <a:headEnd/>
              <a:tailEnd type="triangle" w="med" len="med"/>
            </a:ln>
          </p:spPr>
          <p:txBody>
            <a:bodyPr/>
            <a:lstStyle/>
            <a:p>
              <a:endParaRPr lang="en-US"/>
            </a:p>
          </p:txBody>
        </p:sp>
        <p:sp>
          <p:nvSpPr>
            <p:cNvPr id="7" name="Line 47"/>
            <p:cNvSpPr>
              <a:spLocks noChangeShapeType="1"/>
            </p:cNvSpPr>
            <p:nvPr/>
          </p:nvSpPr>
          <p:spPr bwMode="auto">
            <a:xfrm flipV="1">
              <a:off x="3924" y="2238"/>
              <a:ext cx="0" cy="545"/>
            </a:xfrm>
            <a:prstGeom prst="line">
              <a:avLst/>
            </a:prstGeom>
            <a:noFill/>
            <a:ln w="9525">
              <a:solidFill>
                <a:schemeClr val="tx1"/>
              </a:solidFill>
              <a:round/>
              <a:headEnd/>
              <a:tailEnd type="triangle" w="med" len="med"/>
            </a:ln>
          </p:spPr>
          <p:txBody>
            <a:bodyPr/>
            <a:lstStyle/>
            <a:p>
              <a:endParaRPr lang="en-US"/>
            </a:p>
          </p:txBody>
        </p:sp>
        <p:sp>
          <p:nvSpPr>
            <p:cNvPr id="8" name="Freeform 48"/>
            <p:cNvSpPr>
              <a:spLocks/>
            </p:cNvSpPr>
            <p:nvPr/>
          </p:nvSpPr>
          <p:spPr bwMode="auto">
            <a:xfrm>
              <a:off x="4060" y="2435"/>
              <a:ext cx="1089" cy="348"/>
            </a:xfrm>
            <a:custGeom>
              <a:avLst/>
              <a:gdLst>
                <a:gd name="T0" fmla="*/ 0 w 1089"/>
                <a:gd name="T1" fmla="*/ 348 h 348"/>
                <a:gd name="T2" fmla="*/ 181 w 1089"/>
                <a:gd name="T3" fmla="*/ 30 h 348"/>
                <a:gd name="T4" fmla="*/ 499 w 1089"/>
                <a:gd name="T5" fmla="*/ 166 h 348"/>
                <a:gd name="T6" fmla="*/ 1089 w 1089"/>
                <a:gd name="T7" fmla="*/ 348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prstDash val="dash"/>
              <a:round/>
              <a:headEnd/>
              <a:tailEnd/>
            </a:ln>
          </p:spPr>
          <p:txBody>
            <a:bodyPr/>
            <a:lstStyle/>
            <a:p>
              <a:endParaRPr lang="en-US"/>
            </a:p>
          </p:txBody>
        </p:sp>
        <p:sp>
          <p:nvSpPr>
            <p:cNvPr id="9" name="Oval 49"/>
            <p:cNvSpPr>
              <a:spLocks noChangeArrowheads="1"/>
            </p:cNvSpPr>
            <p:nvPr/>
          </p:nvSpPr>
          <p:spPr bwMode="auto">
            <a:xfrm>
              <a:off x="3364" y="1709"/>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10" name="Oval 50"/>
            <p:cNvSpPr>
              <a:spLocks noChangeArrowheads="1"/>
            </p:cNvSpPr>
            <p:nvPr/>
          </p:nvSpPr>
          <p:spPr bwMode="auto">
            <a:xfrm>
              <a:off x="4188" y="1845"/>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11" name="Freeform 51"/>
            <p:cNvSpPr>
              <a:spLocks/>
            </p:cNvSpPr>
            <p:nvPr/>
          </p:nvSpPr>
          <p:spPr bwMode="auto">
            <a:xfrm>
              <a:off x="3508" y="1694"/>
              <a:ext cx="726" cy="151"/>
            </a:xfrm>
            <a:custGeom>
              <a:avLst/>
              <a:gdLst>
                <a:gd name="T0" fmla="*/ 0 w 726"/>
                <a:gd name="T1" fmla="*/ 60 h 151"/>
                <a:gd name="T2" fmla="*/ 363 w 726"/>
                <a:gd name="T3" fmla="*/ 15 h 151"/>
                <a:gd name="T4" fmla="*/ 726 w 726"/>
                <a:gd name="T5" fmla="*/ 151 h 151"/>
                <a:gd name="T6" fmla="*/ 0 60000 65536"/>
                <a:gd name="T7" fmla="*/ 0 60000 65536"/>
                <a:gd name="T8" fmla="*/ 0 60000 65536"/>
                <a:gd name="T9" fmla="*/ 0 w 726"/>
                <a:gd name="T10" fmla="*/ 0 h 151"/>
                <a:gd name="T11" fmla="*/ 726 w 726"/>
                <a:gd name="T12" fmla="*/ 151 h 151"/>
              </a:gdLst>
              <a:ahLst/>
              <a:cxnLst>
                <a:cxn ang="T6">
                  <a:pos x="T0" y="T1"/>
                </a:cxn>
                <a:cxn ang="T7">
                  <a:pos x="T2" y="T3"/>
                </a:cxn>
                <a:cxn ang="T8">
                  <a:pos x="T4" y="T5"/>
                </a:cxn>
              </a:cxnLst>
              <a:rect l="T9" t="T10" r="T11" b="T12"/>
              <a:pathLst>
                <a:path w="726" h="151">
                  <a:moveTo>
                    <a:pt x="0" y="60"/>
                  </a:moveTo>
                  <a:cubicBezTo>
                    <a:pt x="121" y="30"/>
                    <a:pt x="242" y="0"/>
                    <a:pt x="363" y="15"/>
                  </a:cubicBezTo>
                  <a:cubicBezTo>
                    <a:pt x="484" y="30"/>
                    <a:pt x="605" y="90"/>
                    <a:pt x="726" y="151"/>
                  </a:cubicBezTo>
                </a:path>
              </a:pathLst>
            </a:custGeom>
            <a:noFill/>
            <a:ln w="38100">
              <a:solidFill>
                <a:schemeClr val="accent2"/>
              </a:solidFill>
              <a:round/>
              <a:headEnd/>
              <a:tailEnd type="triangle" w="med" len="med"/>
            </a:ln>
          </p:spPr>
          <p:txBody>
            <a:bodyPr/>
            <a:lstStyle/>
            <a:p>
              <a:endParaRPr lang="en-US"/>
            </a:p>
          </p:txBody>
        </p:sp>
        <p:sp>
          <p:nvSpPr>
            <p:cNvPr id="12" name="Oval 52"/>
            <p:cNvSpPr>
              <a:spLocks noChangeArrowheads="1"/>
            </p:cNvSpPr>
            <p:nvPr/>
          </p:nvSpPr>
          <p:spPr bwMode="auto">
            <a:xfrm>
              <a:off x="3372" y="1709"/>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13" name="Oval 53"/>
            <p:cNvSpPr>
              <a:spLocks noChangeArrowheads="1"/>
            </p:cNvSpPr>
            <p:nvPr/>
          </p:nvSpPr>
          <p:spPr bwMode="auto">
            <a:xfrm>
              <a:off x="4188" y="1845"/>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14" name="Text Box 54"/>
            <p:cNvSpPr txBox="1">
              <a:spLocks noChangeArrowheads="1"/>
            </p:cNvSpPr>
            <p:nvPr/>
          </p:nvSpPr>
          <p:spPr bwMode="auto">
            <a:xfrm>
              <a:off x="3094" y="1344"/>
              <a:ext cx="361" cy="288"/>
            </a:xfrm>
            <a:prstGeom prst="rect">
              <a:avLst/>
            </a:prstGeom>
            <a:noFill/>
            <a:ln w="9525">
              <a:noFill/>
              <a:miter lim="800000"/>
              <a:headEnd/>
              <a:tailEnd/>
            </a:ln>
          </p:spPr>
          <p:txBody>
            <a:bodyPr wrap="none">
              <a:spAutoFit/>
            </a:bodyPr>
            <a:lstStyle/>
            <a:p>
              <a:r>
                <a:rPr lang="fr-CH" i="0">
                  <a:solidFill>
                    <a:srgbClr val="FF0000"/>
                  </a:solidFill>
                </a:rPr>
                <a:t>pre</a:t>
              </a:r>
              <a:endParaRPr lang="fr-FR" i="0">
                <a:solidFill>
                  <a:srgbClr val="FF0000"/>
                </a:solidFill>
              </a:endParaRPr>
            </a:p>
          </p:txBody>
        </p:sp>
        <p:sp>
          <p:nvSpPr>
            <p:cNvPr id="15" name="Text Box 55"/>
            <p:cNvSpPr txBox="1">
              <a:spLocks noChangeArrowheads="1"/>
            </p:cNvSpPr>
            <p:nvPr/>
          </p:nvSpPr>
          <p:spPr bwMode="auto">
            <a:xfrm>
              <a:off x="4243" y="1542"/>
              <a:ext cx="436" cy="288"/>
            </a:xfrm>
            <a:prstGeom prst="rect">
              <a:avLst/>
            </a:prstGeom>
            <a:noFill/>
            <a:ln w="9525">
              <a:noFill/>
              <a:miter lim="800000"/>
              <a:headEnd/>
              <a:tailEnd/>
            </a:ln>
          </p:spPr>
          <p:txBody>
            <a:bodyPr wrap="none">
              <a:spAutoFit/>
            </a:bodyPr>
            <a:lstStyle/>
            <a:p>
              <a:r>
                <a:rPr lang="fr-CH" i="0"/>
                <a:t>post</a:t>
              </a:r>
              <a:endParaRPr lang="fr-FR" i="0"/>
            </a:p>
          </p:txBody>
        </p:sp>
        <p:sp>
          <p:nvSpPr>
            <p:cNvPr id="16" name="Line 56"/>
            <p:cNvSpPr>
              <a:spLocks noChangeShapeType="1"/>
            </p:cNvSpPr>
            <p:nvPr/>
          </p:nvSpPr>
          <p:spPr bwMode="auto">
            <a:xfrm>
              <a:off x="4286" y="2465"/>
              <a:ext cx="0" cy="318"/>
            </a:xfrm>
            <a:prstGeom prst="line">
              <a:avLst/>
            </a:prstGeom>
            <a:noFill/>
            <a:ln w="9525">
              <a:solidFill>
                <a:schemeClr val="tx1"/>
              </a:solidFill>
              <a:prstDash val="dash"/>
              <a:round/>
              <a:headEnd type="triangle" w="med" len="med"/>
              <a:tailEnd type="triangle" w="med" len="med"/>
            </a:ln>
          </p:spPr>
          <p:txBody>
            <a:bodyPr/>
            <a:lstStyle/>
            <a:p>
              <a:endParaRPr lang="en-US"/>
            </a:p>
          </p:txBody>
        </p:sp>
        <p:sp>
          <p:nvSpPr>
            <p:cNvPr id="18" name="Text Box 58"/>
            <p:cNvSpPr txBox="1">
              <a:spLocks noChangeArrowheads="1"/>
            </p:cNvSpPr>
            <p:nvPr/>
          </p:nvSpPr>
          <p:spPr bwMode="auto">
            <a:xfrm>
              <a:off x="4364" y="1798"/>
              <a:ext cx="169" cy="288"/>
            </a:xfrm>
            <a:prstGeom prst="rect">
              <a:avLst/>
            </a:prstGeom>
            <a:noFill/>
            <a:ln w="9525">
              <a:noFill/>
              <a:miter lim="800000"/>
              <a:headEnd/>
              <a:tailEnd/>
            </a:ln>
          </p:spPr>
          <p:txBody>
            <a:bodyPr wrap="none">
              <a:spAutoFit/>
            </a:bodyPr>
            <a:lstStyle/>
            <a:p>
              <a:r>
                <a:rPr lang="fr-CH"/>
                <a:t>i</a:t>
              </a:r>
              <a:endParaRPr lang="fr-FR"/>
            </a:p>
          </p:txBody>
        </p:sp>
        <p:sp>
          <p:nvSpPr>
            <p:cNvPr id="19" name="Text Box 59"/>
            <p:cNvSpPr txBox="1">
              <a:spLocks noChangeArrowheads="1"/>
            </p:cNvSpPr>
            <p:nvPr/>
          </p:nvSpPr>
          <p:spPr bwMode="auto">
            <a:xfrm>
              <a:off x="3321" y="1888"/>
              <a:ext cx="169" cy="288"/>
            </a:xfrm>
            <a:prstGeom prst="rect">
              <a:avLst/>
            </a:prstGeom>
            <a:noFill/>
            <a:ln w="9525">
              <a:noFill/>
              <a:miter lim="800000"/>
              <a:headEnd/>
              <a:tailEnd/>
            </a:ln>
          </p:spPr>
          <p:txBody>
            <a:bodyPr wrap="none">
              <a:spAutoFit/>
            </a:bodyPr>
            <a:lstStyle/>
            <a:p>
              <a:r>
                <a:rPr lang="fr-CH"/>
                <a:t>j</a:t>
              </a:r>
              <a:endParaRPr lang="fr-FR"/>
            </a:p>
          </p:txBody>
        </p:sp>
        <p:sp>
          <p:nvSpPr>
            <p:cNvPr id="20" name="Line 61"/>
            <p:cNvSpPr>
              <a:spLocks noChangeShapeType="1"/>
            </p:cNvSpPr>
            <p:nvPr/>
          </p:nvSpPr>
          <p:spPr bwMode="auto">
            <a:xfrm>
              <a:off x="3606" y="1434"/>
              <a:ext cx="544" cy="0"/>
            </a:xfrm>
            <a:prstGeom prst="line">
              <a:avLst/>
            </a:prstGeom>
            <a:noFill/>
            <a:ln w="9525">
              <a:solidFill>
                <a:schemeClr val="tx1"/>
              </a:solidFill>
              <a:round/>
              <a:headEnd/>
              <a:tailEnd/>
            </a:ln>
          </p:spPr>
          <p:txBody>
            <a:bodyPr/>
            <a:lstStyle/>
            <a:p>
              <a:endParaRPr lang="en-US"/>
            </a:p>
          </p:txBody>
        </p:sp>
        <p:sp>
          <p:nvSpPr>
            <p:cNvPr id="21" name="Line 62"/>
            <p:cNvSpPr>
              <a:spLocks noChangeShapeType="1"/>
            </p:cNvSpPr>
            <p:nvPr/>
          </p:nvSpPr>
          <p:spPr bwMode="auto">
            <a:xfrm>
              <a:off x="3833" y="1207"/>
              <a:ext cx="0" cy="227"/>
            </a:xfrm>
            <a:prstGeom prst="line">
              <a:avLst/>
            </a:prstGeom>
            <a:noFill/>
            <a:ln w="57150">
              <a:solidFill>
                <a:schemeClr val="accent2"/>
              </a:solidFill>
              <a:round/>
              <a:headEnd/>
              <a:tailEnd/>
            </a:ln>
          </p:spPr>
          <p:txBody>
            <a:bodyPr/>
            <a:lstStyle/>
            <a:p>
              <a:endParaRPr lang="en-US"/>
            </a:p>
          </p:txBody>
        </p:sp>
      </p:grpSp>
      <p:sp>
        <p:nvSpPr>
          <p:cNvPr id="22" name="Freeform 57"/>
          <p:cNvSpPr>
            <a:spLocks/>
          </p:cNvSpPr>
          <p:nvPr/>
        </p:nvSpPr>
        <p:spPr bwMode="auto">
          <a:xfrm>
            <a:off x="15833787" y="8416764"/>
            <a:ext cx="3855477" cy="2272936"/>
          </a:xfrm>
          <a:custGeom>
            <a:avLst/>
            <a:gdLst>
              <a:gd name="T0" fmla="*/ 0 w 1089"/>
              <a:gd name="T1" fmla="*/ 8262 h 348"/>
              <a:gd name="T2" fmla="*/ 181 w 1089"/>
              <a:gd name="T3" fmla="*/ 712 h 348"/>
              <a:gd name="T4" fmla="*/ 499 w 1089"/>
              <a:gd name="T5" fmla="*/ 3932 h 348"/>
              <a:gd name="T6" fmla="*/ 1089 w 1089"/>
              <a:gd name="T7" fmla="*/ 8262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round/>
            <a:headEnd/>
            <a:tailEnd/>
          </a:ln>
        </p:spPr>
        <p:txBody>
          <a:bodyPr/>
          <a:lstStyle/>
          <a:p>
            <a:endParaRPr lang="en-US"/>
          </a:p>
        </p:txBody>
      </p:sp>
      <p:sp>
        <p:nvSpPr>
          <p:cNvPr id="24" name="Text Box 54"/>
          <p:cNvSpPr txBox="1">
            <a:spLocks noChangeArrowheads="1"/>
          </p:cNvSpPr>
          <p:nvPr/>
        </p:nvSpPr>
        <p:spPr bwMode="auto">
          <a:xfrm>
            <a:off x="1447550" y="2145308"/>
            <a:ext cx="8239756" cy="1846659"/>
          </a:xfrm>
          <a:prstGeom prst="rect">
            <a:avLst/>
          </a:prstGeom>
          <a:noFill/>
          <a:ln w="9525">
            <a:noFill/>
            <a:miter lim="800000"/>
            <a:headEnd/>
            <a:tailEnd/>
          </a:ln>
        </p:spPr>
        <p:txBody>
          <a:bodyPr wrap="none">
            <a:spAutoFit/>
          </a:bodyPr>
          <a:lstStyle/>
          <a:p>
            <a:r>
              <a:rPr lang="fr-CH" b="1" i="0" dirty="0"/>
              <a:t>Short-</a:t>
            </a:r>
            <a:r>
              <a:rPr lang="fr-CH" b="1" i="0" dirty="0" err="1"/>
              <a:t>term</a:t>
            </a:r>
            <a:r>
              <a:rPr lang="fr-CH" b="1" i="0" dirty="0"/>
              <a:t> </a:t>
            </a:r>
            <a:r>
              <a:rPr lang="fr-CH" b="1" i="0" dirty="0" err="1"/>
              <a:t>plasticity</a:t>
            </a:r>
            <a:r>
              <a:rPr lang="fr-CH" b="1" i="0" dirty="0"/>
              <a:t>/</a:t>
            </a:r>
          </a:p>
          <a:p>
            <a:r>
              <a:rPr lang="fr-CH" b="1" i="0" dirty="0" err="1"/>
              <a:t>fast</a:t>
            </a:r>
            <a:r>
              <a:rPr lang="fr-CH" b="1" i="0" dirty="0"/>
              <a:t> </a:t>
            </a:r>
            <a:r>
              <a:rPr lang="fr-CH" b="1" i="0" dirty="0" err="1"/>
              <a:t>synaptic</a:t>
            </a:r>
            <a:r>
              <a:rPr lang="fr-CH" b="1" i="0" dirty="0"/>
              <a:t> </a:t>
            </a:r>
            <a:r>
              <a:rPr lang="fr-CH" b="1" i="0" dirty="0" err="1"/>
              <a:t>dynamics</a:t>
            </a:r>
            <a:endParaRPr lang="fr-FR" b="1" i="0" dirty="0"/>
          </a:p>
        </p:txBody>
      </p:sp>
      <p:sp>
        <p:nvSpPr>
          <p:cNvPr id="25" name="Text Box 55"/>
          <p:cNvSpPr txBox="1">
            <a:spLocks noChangeArrowheads="1"/>
          </p:cNvSpPr>
          <p:nvPr/>
        </p:nvSpPr>
        <p:spPr bwMode="auto">
          <a:xfrm>
            <a:off x="1747697" y="4059948"/>
            <a:ext cx="7939609" cy="3046988"/>
          </a:xfrm>
          <a:prstGeom prst="rect">
            <a:avLst/>
          </a:prstGeom>
          <a:noFill/>
          <a:ln w="9525">
            <a:noFill/>
            <a:miter lim="800000"/>
            <a:headEnd/>
            <a:tailEnd/>
          </a:ln>
        </p:spPr>
        <p:txBody>
          <a:bodyPr wrap="none">
            <a:spAutoFit/>
          </a:bodyPr>
          <a:lstStyle/>
          <a:p>
            <a:r>
              <a:rPr lang="fr-CH" sz="4800" i="1" dirty="0"/>
              <a:t>Thomson et al. 1993</a:t>
            </a:r>
          </a:p>
          <a:p>
            <a:r>
              <a:rPr lang="fr-CH" sz="4800" i="1" dirty="0" err="1"/>
              <a:t>Markram</a:t>
            </a:r>
            <a:r>
              <a:rPr lang="fr-CH" sz="4800" i="1" dirty="0"/>
              <a:t> et al 1998</a:t>
            </a:r>
          </a:p>
          <a:p>
            <a:r>
              <a:rPr lang="fr-CH" sz="4800" i="1" dirty="0" err="1"/>
              <a:t>Tsodyks</a:t>
            </a:r>
            <a:r>
              <a:rPr lang="fr-CH" sz="4800" i="1" dirty="0"/>
              <a:t> and  </a:t>
            </a:r>
            <a:r>
              <a:rPr lang="fr-CH" sz="4800" i="1" dirty="0" err="1"/>
              <a:t>Markram</a:t>
            </a:r>
            <a:r>
              <a:rPr lang="fr-CH" sz="4800" i="1" dirty="0"/>
              <a:t> 1997</a:t>
            </a:r>
          </a:p>
          <a:p>
            <a:r>
              <a:rPr lang="fr-CH" sz="4800" i="1" dirty="0"/>
              <a:t>Abbott et al. 1997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3" descr="synfit"/>
          <p:cNvPicPr>
            <a:picLocks noChangeAspect="1" noChangeArrowheads="1"/>
          </p:cNvPicPr>
          <p:nvPr/>
        </p:nvPicPr>
        <p:blipFill>
          <a:blip r:embed="rId2" cstate="print"/>
          <a:srcRect/>
          <a:stretch>
            <a:fillRect/>
          </a:stretch>
        </p:blipFill>
        <p:spPr bwMode="auto">
          <a:xfrm>
            <a:off x="6380956" y="4936491"/>
            <a:ext cx="12761908" cy="4382709"/>
          </a:xfrm>
          <a:prstGeom prst="rect">
            <a:avLst/>
          </a:prstGeom>
          <a:noFill/>
          <a:ln w="9525">
            <a:noFill/>
            <a:miter lim="800000"/>
            <a:headEnd/>
            <a:tailEnd/>
          </a:ln>
        </p:spPr>
      </p:pic>
      <p:sp>
        <p:nvSpPr>
          <p:cNvPr id="16389" name="Oval 22"/>
          <p:cNvSpPr>
            <a:spLocks noChangeArrowheads="1"/>
          </p:cNvSpPr>
          <p:nvPr/>
        </p:nvSpPr>
        <p:spPr bwMode="auto">
          <a:xfrm>
            <a:off x="4861679" y="4359098"/>
            <a:ext cx="540187" cy="405077"/>
          </a:xfrm>
          <a:prstGeom prst="ellipse">
            <a:avLst/>
          </a:prstGeom>
          <a:solidFill>
            <a:srgbClr val="FFFF00"/>
          </a:solidFill>
          <a:ln w="9525">
            <a:solidFill>
              <a:srgbClr val="006600"/>
            </a:solidFill>
            <a:round/>
            <a:headEnd/>
            <a:tailEnd/>
          </a:ln>
        </p:spPr>
        <p:txBody>
          <a:bodyPr wrap="none" lIns="192911" tIns="96455" rIns="192911" bIns="96455" anchor="ctr"/>
          <a:lstStyle/>
          <a:p>
            <a:endParaRPr lang="en-US"/>
          </a:p>
        </p:txBody>
      </p:sp>
      <p:sp>
        <p:nvSpPr>
          <p:cNvPr id="16390" name="Oval 23"/>
          <p:cNvSpPr>
            <a:spLocks noChangeArrowheads="1"/>
          </p:cNvSpPr>
          <p:nvPr/>
        </p:nvSpPr>
        <p:spPr bwMode="auto">
          <a:xfrm>
            <a:off x="3586238" y="2468739"/>
            <a:ext cx="540187" cy="405077"/>
          </a:xfrm>
          <a:prstGeom prst="ellipse">
            <a:avLst/>
          </a:prstGeom>
          <a:solidFill>
            <a:srgbClr val="FFFF00"/>
          </a:solidFill>
          <a:ln w="9525">
            <a:solidFill>
              <a:srgbClr val="FF0000"/>
            </a:solidFill>
            <a:round/>
            <a:headEnd/>
            <a:tailEnd/>
          </a:ln>
        </p:spPr>
        <p:txBody>
          <a:bodyPr wrap="none" lIns="192911" tIns="96455" rIns="192911" bIns="96455" anchor="ctr"/>
          <a:lstStyle/>
          <a:p>
            <a:endParaRPr lang="en-US"/>
          </a:p>
        </p:txBody>
      </p:sp>
      <p:sp>
        <p:nvSpPr>
          <p:cNvPr id="16391" name="Text Box 25"/>
          <p:cNvSpPr txBox="1">
            <a:spLocks noChangeArrowheads="1"/>
          </p:cNvSpPr>
          <p:nvPr/>
        </p:nvSpPr>
        <p:spPr bwMode="auto">
          <a:xfrm>
            <a:off x="4126425" y="1658585"/>
            <a:ext cx="1440498" cy="1949120"/>
          </a:xfrm>
          <a:prstGeom prst="rect">
            <a:avLst/>
          </a:prstGeom>
          <a:noFill/>
          <a:ln w="9525">
            <a:noFill/>
            <a:miter lim="800000"/>
            <a:headEnd/>
            <a:tailEnd/>
          </a:ln>
        </p:spPr>
        <p:txBody>
          <a:bodyPr lIns="192911" tIns="96455" rIns="192911" bIns="96455">
            <a:spAutoFit/>
          </a:bodyPr>
          <a:lstStyle/>
          <a:p>
            <a:pPr>
              <a:spcBef>
                <a:spcPct val="50000"/>
              </a:spcBef>
            </a:pPr>
            <a:r>
              <a:rPr lang="en-US" i="0" dirty="0">
                <a:solidFill>
                  <a:srgbClr val="FF0000"/>
                </a:solidFill>
              </a:rPr>
              <a:t>pre               j</a:t>
            </a:r>
            <a:endParaRPr lang="en-US" sz="3800" dirty="0">
              <a:solidFill>
                <a:srgbClr val="FF0000"/>
              </a:solidFill>
            </a:endParaRPr>
          </a:p>
        </p:txBody>
      </p:sp>
      <p:sp>
        <p:nvSpPr>
          <p:cNvPr id="16392" name="Text Box 26"/>
          <p:cNvSpPr txBox="1">
            <a:spLocks noChangeArrowheads="1"/>
          </p:cNvSpPr>
          <p:nvPr/>
        </p:nvSpPr>
        <p:spPr bwMode="auto">
          <a:xfrm>
            <a:off x="3241119" y="4224073"/>
            <a:ext cx="1772982" cy="1071957"/>
          </a:xfrm>
          <a:prstGeom prst="rect">
            <a:avLst/>
          </a:prstGeom>
          <a:noFill/>
          <a:ln w="9525">
            <a:noFill/>
            <a:miter lim="800000"/>
            <a:headEnd/>
            <a:tailEnd/>
          </a:ln>
        </p:spPr>
        <p:txBody>
          <a:bodyPr wrap="none" lIns="192911" tIns="96455" rIns="192911" bIns="96455">
            <a:spAutoFit/>
          </a:bodyPr>
          <a:lstStyle/>
          <a:p>
            <a:r>
              <a:rPr lang="en-US" i="0" dirty="0">
                <a:solidFill>
                  <a:srgbClr val="006600"/>
                </a:solidFill>
              </a:rPr>
              <a:t>post</a:t>
            </a:r>
            <a:endParaRPr lang="en-US" sz="3800" dirty="0"/>
          </a:p>
        </p:txBody>
      </p:sp>
      <p:sp>
        <p:nvSpPr>
          <p:cNvPr id="16393" name="Text Box 27"/>
          <p:cNvSpPr txBox="1">
            <a:spLocks noChangeArrowheads="1"/>
          </p:cNvSpPr>
          <p:nvPr/>
        </p:nvSpPr>
        <p:spPr bwMode="auto">
          <a:xfrm>
            <a:off x="5221804" y="4359098"/>
            <a:ext cx="551494" cy="1071957"/>
          </a:xfrm>
          <a:prstGeom prst="rect">
            <a:avLst/>
          </a:prstGeom>
          <a:noFill/>
          <a:ln w="9525">
            <a:noFill/>
            <a:miter lim="800000"/>
            <a:headEnd/>
            <a:tailEnd/>
          </a:ln>
        </p:spPr>
        <p:txBody>
          <a:bodyPr wrap="none" lIns="192911" tIns="96455" rIns="192911" bIns="96455">
            <a:spAutoFit/>
          </a:bodyPr>
          <a:lstStyle/>
          <a:p>
            <a:r>
              <a:rPr lang="en-US" i="0" dirty="0" err="1">
                <a:solidFill>
                  <a:srgbClr val="006600"/>
                </a:solidFill>
              </a:rPr>
              <a:t>i</a:t>
            </a:r>
            <a:endParaRPr lang="en-US" sz="3800" dirty="0"/>
          </a:p>
        </p:txBody>
      </p:sp>
      <mc:AlternateContent xmlns:mc="http://schemas.openxmlformats.org/markup-compatibility/2006">
        <mc:Choice xmlns:a14="http://schemas.microsoft.com/office/drawing/2010/main" Requires="a14">
          <p:sp>
            <p:nvSpPr>
              <p:cNvPr id="16386" name="Object 28"/>
              <p:cNvSpPr txBox="1"/>
              <p:nvPr/>
            </p:nvSpPr>
            <p:spPr bwMode="auto">
              <a:xfrm>
                <a:off x="5233060" y="3008841"/>
                <a:ext cx="1069118" cy="1158971"/>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𝑤</m:t>
                          </m:r>
                        </m:e>
                        <m:sub>
                          <m:r>
                            <a:rPr lang="zh-CN" altLang="en-US" i="1">
                              <a:solidFill>
                                <a:srgbClr val="000000"/>
                              </a:solidFill>
                              <a:latin typeface="Cambria Math" panose="02040503050406030204" pitchFamily="18" charset="0"/>
                            </a:rPr>
                            <m:t>𝑖𝑗</m:t>
                          </m:r>
                        </m:sub>
                      </m:sSub>
                    </m:oMath>
                  </m:oMathPara>
                </a14:m>
                <a:endParaRPr lang="zh-CN" altLang="en-US"/>
              </a:p>
            </p:txBody>
          </p:sp>
        </mc:Choice>
        <mc:Fallback>
          <p:sp>
            <p:nvSpPr>
              <p:cNvPr id="16386" name="Object 28"/>
              <p:cNvSpPr txBox="1">
                <a:spLocks noRot="1" noChangeAspect="1" noMove="1" noResize="1" noEditPoints="1" noAdjustHandles="1" noChangeArrowheads="1" noChangeShapeType="1" noTextEdit="1"/>
              </p:cNvSpPr>
              <p:nvPr/>
            </p:nvSpPr>
            <p:spPr bwMode="auto">
              <a:xfrm>
                <a:off x="5233060" y="3008841"/>
                <a:ext cx="1069118" cy="1158971"/>
              </a:xfrm>
              <a:prstGeom prst="rect">
                <a:avLst/>
              </a:prstGeom>
              <a:blipFill>
                <a:blip r:embed="rId3"/>
                <a:stretch>
                  <a:fillRect/>
                </a:stretch>
              </a:blipFill>
            </p:spPr>
            <p:txBody>
              <a:bodyPr/>
              <a:lstStyle/>
              <a:p>
                <a:r>
                  <a:rPr lang="zh-CN" altLang="en-US">
                    <a:noFill/>
                  </a:rPr>
                  <a:t> </a:t>
                </a:r>
              </a:p>
            </p:txBody>
          </p:sp>
        </mc:Fallback>
      </mc:AlternateContent>
      <p:sp>
        <p:nvSpPr>
          <p:cNvPr id="16394" name="Freeform 30"/>
          <p:cNvSpPr>
            <a:spLocks/>
          </p:cNvSpPr>
          <p:nvPr/>
        </p:nvSpPr>
        <p:spPr bwMode="auto">
          <a:xfrm>
            <a:off x="3661265" y="2873816"/>
            <a:ext cx="1560539" cy="945180"/>
          </a:xfrm>
          <a:custGeom>
            <a:avLst/>
            <a:gdLst>
              <a:gd name="T0" fmla="*/ 2147483647 w 224"/>
              <a:gd name="T1" fmla="*/ 0 h 288"/>
              <a:gd name="T2" fmla="*/ 2147483647 w 224"/>
              <a:gd name="T3" fmla="*/ 2147483647 h 288"/>
              <a:gd name="T4" fmla="*/ 2147483647 w 224"/>
              <a:gd name="T5" fmla="*/ 2147483647 h 288"/>
              <a:gd name="T6" fmla="*/ 0 60000 65536"/>
              <a:gd name="T7" fmla="*/ 0 60000 65536"/>
              <a:gd name="T8" fmla="*/ 0 60000 65536"/>
              <a:gd name="T9" fmla="*/ 0 w 224"/>
              <a:gd name="T10" fmla="*/ 0 h 288"/>
              <a:gd name="T11" fmla="*/ 224 w 224"/>
              <a:gd name="T12" fmla="*/ 288 h 288"/>
            </a:gdLst>
            <a:ahLst/>
            <a:cxnLst>
              <a:cxn ang="T6">
                <a:pos x="T0" y="T1"/>
              </a:cxn>
              <a:cxn ang="T7">
                <a:pos x="T2" y="T3"/>
              </a:cxn>
              <a:cxn ang="T8">
                <a:pos x="T4" y="T5"/>
              </a:cxn>
            </a:cxnLst>
            <a:rect l="T9" t="T10" r="T11" b="T12"/>
            <a:pathLst>
              <a:path w="224" h="288">
                <a:moveTo>
                  <a:pt x="32" y="0"/>
                </a:moveTo>
                <a:cubicBezTo>
                  <a:pt x="16" y="72"/>
                  <a:pt x="0" y="144"/>
                  <a:pt x="32" y="192"/>
                </a:cubicBezTo>
                <a:cubicBezTo>
                  <a:pt x="64" y="240"/>
                  <a:pt x="192" y="264"/>
                  <a:pt x="224" y="288"/>
                </a:cubicBezTo>
              </a:path>
            </a:pathLst>
          </a:custGeom>
          <a:noFill/>
          <a:ln w="9525">
            <a:solidFill>
              <a:srgbClr val="FF0000"/>
            </a:solidFill>
            <a:round/>
            <a:headEnd/>
            <a:tailEnd/>
          </a:ln>
        </p:spPr>
        <p:txBody>
          <a:bodyPr wrap="none" lIns="192911" tIns="96455" rIns="192911" bIns="96455" anchor="ctr"/>
          <a:lstStyle/>
          <a:p>
            <a:endParaRPr lang="en-US"/>
          </a:p>
        </p:txBody>
      </p:sp>
      <p:sp>
        <p:nvSpPr>
          <p:cNvPr id="16395" name="Line 31"/>
          <p:cNvSpPr>
            <a:spLocks noChangeShapeType="1"/>
          </p:cNvSpPr>
          <p:nvPr/>
        </p:nvSpPr>
        <p:spPr bwMode="auto">
          <a:xfrm>
            <a:off x="5221804" y="3008841"/>
            <a:ext cx="0" cy="1350257"/>
          </a:xfrm>
          <a:prstGeom prst="line">
            <a:avLst/>
          </a:prstGeom>
          <a:noFill/>
          <a:ln w="9525">
            <a:solidFill>
              <a:srgbClr val="009900"/>
            </a:solidFill>
            <a:round/>
            <a:headEnd/>
            <a:tailEnd/>
          </a:ln>
        </p:spPr>
        <p:txBody>
          <a:bodyPr wrap="none" lIns="192911" tIns="96455" rIns="192911" bIns="96455" anchor="ctr"/>
          <a:lstStyle/>
          <a:p>
            <a:endParaRPr lang="en-US"/>
          </a:p>
        </p:txBody>
      </p:sp>
      <p:sp>
        <p:nvSpPr>
          <p:cNvPr id="16396" name="Freeform 32"/>
          <p:cNvSpPr>
            <a:spLocks/>
          </p:cNvSpPr>
          <p:nvPr/>
        </p:nvSpPr>
        <p:spPr bwMode="auto">
          <a:xfrm>
            <a:off x="5041741" y="4764175"/>
            <a:ext cx="1560539" cy="945180"/>
          </a:xfrm>
          <a:custGeom>
            <a:avLst/>
            <a:gdLst>
              <a:gd name="T0" fmla="*/ 2147483647 w 224"/>
              <a:gd name="T1" fmla="*/ 0 h 288"/>
              <a:gd name="T2" fmla="*/ 2147483647 w 224"/>
              <a:gd name="T3" fmla="*/ 2147483647 h 288"/>
              <a:gd name="T4" fmla="*/ 2147483647 w 224"/>
              <a:gd name="T5" fmla="*/ 2147483647 h 288"/>
              <a:gd name="T6" fmla="*/ 0 60000 65536"/>
              <a:gd name="T7" fmla="*/ 0 60000 65536"/>
              <a:gd name="T8" fmla="*/ 0 60000 65536"/>
              <a:gd name="T9" fmla="*/ 0 w 224"/>
              <a:gd name="T10" fmla="*/ 0 h 288"/>
              <a:gd name="T11" fmla="*/ 224 w 224"/>
              <a:gd name="T12" fmla="*/ 288 h 288"/>
            </a:gdLst>
            <a:ahLst/>
            <a:cxnLst>
              <a:cxn ang="T6">
                <a:pos x="T0" y="T1"/>
              </a:cxn>
              <a:cxn ang="T7">
                <a:pos x="T2" y="T3"/>
              </a:cxn>
              <a:cxn ang="T8">
                <a:pos x="T4" y="T5"/>
              </a:cxn>
            </a:cxnLst>
            <a:rect l="T9" t="T10" r="T11" b="T12"/>
            <a:pathLst>
              <a:path w="224" h="288">
                <a:moveTo>
                  <a:pt x="32" y="0"/>
                </a:moveTo>
                <a:cubicBezTo>
                  <a:pt x="16" y="72"/>
                  <a:pt x="0" y="144"/>
                  <a:pt x="32" y="192"/>
                </a:cubicBezTo>
                <a:cubicBezTo>
                  <a:pt x="64" y="240"/>
                  <a:pt x="192" y="264"/>
                  <a:pt x="224" y="288"/>
                </a:cubicBezTo>
              </a:path>
            </a:pathLst>
          </a:custGeom>
          <a:noFill/>
          <a:ln w="9525">
            <a:solidFill>
              <a:srgbClr val="009900"/>
            </a:solidFill>
            <a:round/>
            <a:headEnd/>
            <a:tailEnd/>
          </a:ln>
        </p:spPr>
        <p:txBody>
          <a:bodyPr wrap="none" lIns="192911" tIns="96455" rIns="192911" bIns="96455" anchor="ctr"/>
          <a:lstStyle/>
          <a:p>
            <a:endParaRPr lang="en-US"/>
          </a:p>
        </p:txBody>
      </p:sp>
      <p:sp>
        <p:nvSpPr>
          <p:cNvPr id="16398" name="Text Box 42"/>
          <p:cNvSpPr txBox="1">
            <a:spLocks noChangeArrowheads="1"/>
          </p:cNvSpPr>
          <p:nvPr/>
        </p:nvSpPr>
        <p:spPr bwMode="auto">
          <a:xfrm>
            <a:off x="7986342" y="1241233"/>
            <a:ext cx="1553370" cy="656459"/>
          </a:xfrm>
          <a:prstGeom prst="rect">
            <a:avLst/>
          </a:prstGeom>
          <a:noFill/>
          <a:ln w="9525">
            <a:noFill/>
            <a:miter lim="800000"/>
            <a:headEnd/>
            <a:tailEnd/>
          </a:ln>
        </p:spPr>
        <p:txBody>
          <a:bodyPr wrap="none" lIns="192911" tIns="96455" rIns="192911" bIns="96455">
            <a:spAutoFit/>
          </a:bodyPr>
          <a:lstStyle/>
          <a:p>
            <a:r>
              <a:rPr lang="fr-CH" sz="3000" dirty="0"/>
              <a:t>+50ms</a:t>
            </a:r>
            <a:endParaRPr lang="fr-FR" sz="3000" dirty="0"/>
          </a:p>
        </p:txBody>
      </p:sp>
      <p:grpSp>
        <p:nvGrpSpPr>
          <p:cNvPr id="2" name="Group 56"/>
          <p:cNvGrpSpPr>
            <a:grpSpLocks/>
          </p:cNvGrpSpPr>
          <p:nvPr/>
        </p:nvGrpSpPr>
        <p:grpSpPr bwMode="auto">
          <a:xfrm>
            <a:off x="8763027" y="1897692"/>
            <a:ext cx="8166572" cy="1040823"/>
            <a:chOff x="1973" y="974"/>
            <a:chExt cx="3039" cy="370"/>
          </a:xfrm>
        </p:grpSpPr>
        <p:sp>
          <p:nvSpPr>
            <p:cNvPr id="16407" name="Line 24"/>
            <p:cNvSpPr>
              <a:spLocks noChangeShapeType="1"/>
            </p:cNvSpPr>
            <p:nvPr/>
          </p:nvSpPr>
          <p:spPr bwMode="auto">
            <a:xfrm>
              <a:off x="1973" y="1336"/>
              <a:ext cx="3039" cy="0"/>
            </a:xfrm>
            <a:prstGeom prst="line">
              <a:avLst/>
            </a:prstGeom>
            <a:noFill/>
            <a:ln w="9525">
              <a:solidFill>
                <a:srgbClr val="FF0000"/>
              </a:solidFill>
              <a:round/>
              <a:headEnd/>
              <a:tailEnd type="triangle" w="med" len="med"/>
            </a:ln>
          </p:spPr>
          <p:txBody>
            <a:bodyPr wrap="none" anchor="ctr"/>
            <a:lstStyle/>
            <a:p>
              <a:endParaRPr lang="en-US"/>
            </a:p>
          </p:txBody>
        </p:sp>
        <p:sp>
          <p:nvSpPr>
            <p:cNvPr id="16408" name="Line 29"/>
            <p:cNvSpPr>
              <a:spLocks noChangeShapeType="1"/>
            </p:cNvSpPr>
            <p:nvPr/>
          </p:nvSpPr>
          <p:spPr bwMode="auto">
            <a:xfrm>
              <a:off x="1973" y="1096"/>
              <a:ext cx="0" cy="240"/>
            </a:xfrm>
            <a:prstGeom prst="line">
              <a:avLst/>
            </a:prstGeom>
            <a:noFill/>
            <a:ln w="38100">
              <a:solidFill>
                <a:srgbClr val="FF0000"/>
              </a:solidFill>
              <a:round/>
              <a:headEnd/>
              <a:tailEnd/>
            </a:ln>
          </p:spPr>
          <p:txBody>
            <a:bodyPr wrap="none" anchor="ctr"/>
            <a:lstStyle/>
            <a:p>
              <a:endParaRPr lang="en-US"/>
            </a:p>
          </p:txBody>
        </p:sp>
        <p:sp>
          <p:nvSpPr>
            <p:cNvPr id="16409" name="Line 39"/>
            <p:cNvSpPr>
              <a:spLocks noChangeShapeType="1"/>
            </p:cNvSpPr>
            <p:nvPr/>
          </p:nvSpPr>
          <p:spPr bwMode="auto">
            <a:xfrm>
              <a:off x="2154" y="1091"/>
              <a:ext cx="0" cy="240"/>
            </a:xfrm>
            <a:prstGeom prst="line">
              <a:avLst/>
            </a:prstGeom>
            <a:noFill/>
            <a:ln w="38100">
              <a:solidFill>
                <a:srgbClr val="FF0000"/>
              </a:solidFill>
              <a:round/>
              <a:headEnd/>
              <a:tailEnd/>
            </a:ln>
          </p:spPr>
          <p:txBody>
            <a:bodyPr wrap="none" anchor="ctr"/>
            <a:lstStyle/>
            <a:p>
              <a:endParaRPr lang="en-US"/>
            </a:p>
          </p:txBody>
        </p:sp>
        <p:sp>
          <p:nvSpPr>
            <p:cNvPr id="16410" name="Line 40"/>
            <p:cNvSpPr>
              <a:spLocks noChangeShapeType="1"/>
            </p:cNvSpPr>
            <p:nvPr/>
          </p:nvSpPr>
          <p:spPr bwMode="auto">
            <a:xfrm>
              <a:off x="2336" y="1104"/>
              <a:ext cx="0" cy="240"/>
            </a:xfrm>
            <a:prstGeom prst="line">
              <a:avLst/>
            </a:prstGeom>
            <a:noFill/>
            <a:ln w="38100">
              <a:solidFill>
                <a:srgbClr val="FF0000"/>
              </a:solidFill>
              <a:round/>
              <a:headEnd/>
              <a:tailEnd/>
            </a:ln>
          </p:spPr>
          <p:txBody>
            <a:bodyPr wrap="none" anchor="ctr"/>
            <a:lstStyle/>
            <a:p>
              <a:endParaRPr lang="en-US"/>
            </a:p>
          </p:txBody>
        </p:sp>
        <p:sp>
          <p:nvSpPr>
            <p:cNvPr id="16411" name="Line 41"/>
            <p:cNvSpPr>
              <a:spLocks noChangeShapeType="1"/>
            </p:cNvSpPr>
            <p:nvPr/>
          </p:nvSpPr>
          <p:spPr bwMode="auto">
            <a:xfrm>
              <a:off x="2517" y="1104"/>
              <a:ext cx="0" cy="240"/>
            </a:xfrm>
            <a:prstGeom prst="line">
              <a:avLst/>
            </a:prstGeom>
            <a:noFill/>
            <a:ln w="38100">
              <a:solidFill>
                <a:srgbClr val="FF0000"/>
              </a:solidFill>
              <a:round/>
              <a:headEnd/>
              <a:tailEnd/>
            </a:ln>
          </p:spPr>
          <p:txBody>
            <a:bodyPr wrap="none" anchor="ctr"/>
            <a:lstStyle/>
            <a:p>
              <a:endParaRPr lang="en-US"/>
            </a:p>
          </p:txBody>
        </p:sp>
        <p:sp>
          <p:nvSpPr>
            <p:cNvPr id="16412" name="Line 43"/>
            <p:cNvSpPr>
              <a:spLocks noChangeShapeType="1"/>
            </p:cNvSpPr>
            <p:nvPr/>
          </p:nvSpPr>
          <p:spPr bwMode="auto">
            <a:xfrm>
              <a:off x="1973" y="974"/>
              <a:ext cx="0" cy="226"/>
            </a:xfrm>
            <a:prstGeom prst="line">
              <a:avLst/>
            </a:prstGeom>
            <a:noFill/>
            <a:ln w="9525">
              <a:solidFill>
                <a:schemeClr val="tx1"/>
              </a:solidFill>
              <a:prstDash val="dash"/>
              <a:round/>
              <a:headEnd/>
              <a:tailEnd/>
            </a:ln>
          </p:spPr>
          <p:txBody>
            <a:bodyPr/>
            <a:lstStyle/>
            <a:p>
              <a:endParaRPr lang="en-US"/>
            </a:p>
          </p:txBody>
        </p:sp>
        <p:sp>
          <p:nvSpPr>
            <p:cNvPr id="16413" name="Line 44"/>
            <p:cNvSpPr>
              <a:spLocks noChangeShapeType="1"/>
            </p:cNvSpPr>
            <p:nvPr/>
          </p:nvSpPr>
          <p:spPr bwMode="auto">
            <a:xfrm>
              <a:off x="2699" y="1104"/>
              <a:ext cx="0" cy="240"/>
            </a:xfrm>
            <a:prstGeom prst="line">
              <a:avLst/>
            </a:prstGeom>
            <a:noFill/>
            <a:ln w="38100">
              <a:solidFill>
                <a:srgbClr val="FF0000"/>
              </a:solidFill>
              <a:round/>
              <a:headEnd/>
              <a:tailEnd/>
            </a:ln>
          </p:spPr>
          <p:txBody>
            <a:bodyPr wrap="none" anchor="ctr"/>
            <a:lstStyle/>
            <a:p>
              <a:endParaRPr lang="en-US"/>
            </a:p>
          </p:txBody>
        </p:sp>
        <p:sp>
          <p:nvSpPr>
            <p:cNvPr id="16414" name="Line 45"/>
            <p:cNvSpPr>
              <a:spLocks noChangeShapeType="1"/>
            </p:cNvSpPr>
            <p:nvPr/>
          </p:nvSpPr>
          <p:spPr bwMode="auto">
            <a:xfrm>
              <a:off x="3061" y="1104"/>
              <a:ext cx="0" cy="240"/>
            </a:xfrm>
            <a:prstGeom prst="line">
              <a:avLst/>
            </a:prstGeom>
            <a:noFill/>
            <a:ln w="38100">
              <a:solidFill>
                <a:srgbClr val="FF0000"/>
              </a:solidFill>
              <a:round/>
              <a:headEnd/>
              <a:tailEnd/>
            </a:ln>
          </p:spPr>
          <p:txBody>
            <a:bodyPr wrap="none" anchor="ctr"/>
            <a:lstStyle/>
            <a:p>
              <a:endParaRPr lang="en-US"/>
            </a:p>
          </p:txBody>
        </p:sp>
        <p:sp>
          <p:nvSpPr>
            <p:cNvPr id="16415" name="Line 46"/>
            <p:cNvSpPr>
              <a:spLocks noChangeShapeType="1"/>
            </p:cNvSpPr>
            <p:nvPr/>
          </p:nvSpPr>
          <p:spPr bwMode="auto">
            <a:xfrm>
              <a:off x="2880" y="1104"/>
              <a:ext cx="0" cy="240"/>
            </a:xfrm>
            <a:prstGeom prst="line">
              <a:avLst/>
            </a:prstGeom>
            <a:noFill/>
            <a:ln w="38100">
              <a:solidFill>
                <a:srgbClr val="FF0000"/>
              </a:solidFill>
              <a:round/>
              <a:headEnd/>
              <a:tailEnd/>
            </a:ln>
          </p:spPr>
          <p:txBody>
            <a:bodyPr wrap="none" anchor="ctr"/>
            <a:lstStyle/>
            <a:p>
              <a:endParaRPr lang="en-US"/>
            </a:p>
          </p:txBody>
        </p:sp>
        <p:sp>
          <p:nvSpPr>
            <p:cNvPr id="16416" name="Line 47"/>
            <p:cNvSpPr>
              <a:spLocks noChangeShapeType="1"/>
            </p:cNvSpPr>
            <p:nvPr/>
          </p:nvSpPr>
          <p:spPr bwMode="auto">
            <a:xfrm>
              <a:off x="3243" y="1104"/>
              <a:ext cx="0" cy="240"/>
            </a:xfrm>
            <a:prstGeom prst="line">
              <a:avLst/>
            </a:prstGeom>
            <a:noFill/>
            <a:ln w="38100">
              <a:solidFill>
                <a:srgbClr val="FF0000"/>
              </a:solidFill>
              <a:round/>
              <a:headEnd/>
              <a:tailEnd/>
            </a:ln>
          </p:spPr>
          <p:txBody>
            <a:bodyPr wrap="none" anchor="ctr"/>
            <a:lstStyle/>
            <a:p>
              <a:endParaRPr lang="en-US"/>
            </a:p>
          </p:txBody>
        </p:sp>
        <p:sp>
          <p:nvSpPr>
            <p:cNvPr id="16417" name="Line 48"/>
            <p:cNvSpPr>
              <a:spLocks noChangeShapeType="1"/>
            </p:cNvSpPr>
            <p:nvPr/>
          </p:nvSpPr>
          <p:spPr bwMode="auto">
            <a:xfrm>
              <a:off x="4921" y="1104"/>
              <a:ext cx="0" cy="240"/>
            </a:xfrm>
            <a:prstGeom prst="line">
              <a:avLst/>
            </a:prstGeom>
            <a:noFill/>
            <a:ln w="38100">
              <a:solidFill>
                <a:srgbClr val="FF0000"/>
              </a:solidFill>
              <a:round/>
              <a:headEnd/>
              <a:tailEnd/>
            </a:ln>
          </p:spPr>
          <p:txBody>
            <a:bodyPr wrap="none" anchor="ctr"/>
            <a:lstStyle/>
            <a:p>
              <a:endParaRPr lang="en-US"/>
            </a:p>
          </p:txBody>
        </p:sp>
        <p:sp>
          <p:nvSpPr>
            <p:cNvPr id="16418" name="Line 49"/>
            <p:cNvSpPr>
              <a:spLocks noChangeShapeType="1"/>
            </p:cNvSpPr>
            <p:nvPr/>
          </p:nvSpPr>
          <p:spPr bwMode="auto">
            <a:xfrm>
              <a:off x="2154" y="1014"/>
              <a:ext cx="0" cy="226"/>
            </a:xfrm>
            <a:prstGeom prst="line">
              <a:avLst/>
            </a:prstGeom>
            <a:noFill/>
            <a:ln w="9525">
              <a:solidFill>
                <a:schemeClr val="tx1"/>
              </a:solidFill>
              <a:prstDash val="dash"/>
              <a:round/>
              <a:headEnd/>
              <a:tailEnd/>
            </a:ln>
          </p:spPr>
          <p:txBody>
            <a:bodyPr/>
            <a:lstStyle/>
            <a:p>
              <a:endParaRPr lang="en-US"/>
            </a:p>
          </p:txBody>
        </p:sp>
      </p:grpSp>
      <p:sp>
        <p:nvSpPr>
          <p:cNvPr id="16400" name="Text Box 50"/>
          <p:cNvSpPr txBox="1">
            <a:spLocks noChangeArrowheads="1"/>
          </p:cNvSpPr>
          <p:nvPr/>
        </p:nvSpPr>
        <p:spPr bwMode="auto">
          <a:xfrm>
            <a:off x="157555" y="8204517"/>
            <a:ext cx="389654" cy="1071957"/>
          </a:xfrm>
          <a:prstGeom prst="rect">
            <a:avLst/>
          </a:prstGeom>
          <a:noFill/>
          <a:ln w="9525">
            <a:noFill/>
            <a:miter lim="800000"/>
            <a:headEnd/>
            <a:tailEnd/>
          </a:ln>
        </p:spPr>
        <p:txBody>
          <a:bodyPr wrap="none" lIns="192911" tIns="96455" rIns="192911" bIns="96455">
            <a:spAutoFit/>
          </a:bodyPr>
          <a:lstStyle/>
          <a:p>
            <a:endParaRPr lang="fr-FR"/>
          </a:p>
        </p:txBody>
      </p:sp>
      <p:sp>
        <p:nvSpPr>
          <p:cNvPr id="16401" name="Text Box 51"/>
          <p:cNvSpPr txBox="1">
            <a:spLocks noChangeArrowheads="1"/>
          </p:cNvSpPr>
          <p:nvPr/>
        </p:nvSpPr>
        <p:spPr bwMode="auto">
          <a:xfrm>
            <a:off x="375130" y="8077931"/>
            <a:ext cx="7997442" cy="2826283"/>
          </a:xfrm>
          <a:prstGeom prst="rect">
            <a:avLst/>
          </a:prstGeom>
          <a:noFill/>
          <a:ln w="9525">
            <a:noFill/>
            <a:miter lim="800000"/>
            <a:headEnd/>
            <a:tailEnd/>
          </a:ln>
        </p:spPr>
        <p:txBody>
          <a:bodyPr wrap="none" lIns="192911" tIns="96455" rIns="192911" bIns="96455">
            <a:spAutoFit/>
          </a:bodyPr>
          <a:lstStyle/>
          <a:p>
            <a:r>
              <a:rPr lang="fr-CH"/>
              <a:t>Changes </a:t>
            </a:r>
          </a:p>
          <a:p>
            <a:r>
              <a:rPr lang="fr-CH"/>
              <a:t>  - induced over 0.5 sec</a:t>
            </a:r>
          </a:p>
          <a:p>
            <a:r>
              <a:rPr lang="fr-CH"/>
              <a:t>  - recover over 1 sec</a:t>
            </a:r>
            <a:endParaRPr lang="fr-FR"/>
          </a:p>
        </p:txBody>
      </p:sp>
      <p:sp>
        <p:nvSpPr>
          <p:cNvPr id="16402" name="Text Box 52"/>
          <p:cNvSpPr txBox="1">
            <a:spLocks noChangeArrowheads="1"/>
          </p:cNvSpPr>
          <p:nvPr/>
        </p:nvSpPr>
        <p:spPr bwMode="auto">
          <a:xfrm>
            <a:off x="10586158" y="1278824"/>
            <a:ext cx="2096788" cy="1071957"/>
          </a:xfrm>
          <a:prstGeom prst="rect">
            <a:avLst/>
          </a:prstGeom>
          <a:noFill/>
          <a:ln w="9525">
            <a:noFill/>
            <a:miter lim="800000"/>
            <a:headEnd/>
            <a:tailEnd/>
          </a:ln>
        </p:spPr>
        <p:txBody>
          <a:bodyPr wrap="none" lIns="192911" tIns="96455" rIns="192911" bIns="96455">
            <a:spAutoFit/>
          </a:bodyPr>
          <a:lstStyle/>
          <a:p>
            <a:r>
              <a:rPr lang="fr-CH"/>
              <a:t>20Hz</a:t>
            </a:r>
            <a:endParaRPr lang="fr-FR"/>
          </a:p>
        </p:txBody>
      </p:sp>
      <p:sp>
        <p:nvSpPr>
          <p:cNvPr id="16403" name="Text Box 53"/>
          <p:cNvSpPr txBox="1">
            <a:spLocks noChangeArrowheads="1"/>
          </p:cNvSpPr>
          <p:nvPr/>
        </p:nvSpPr>
        <p:spPr bwMode="auto">
          <a:xfrm>
            <a:off x="7986342" y="9015392"/>
            <a:ext cx="13621121" cy="1949120"/>
          </a:xfrm>
          <a:prstGeom prst="rect">
            <a:avLst/>
          </a:prstGeom>
          <a:noFill/>
          <a:ln w="9525">
            <a:noFill/>
            <a:miter lim="800000"/>
            <a:headEnd/>
            <a:tailEnd/>
          </a:ln>
        </p:spPr>
        <p:txBody>
          <a:bodyPr wrap="square" lIns="192911" tIns="96455" rIns="192911" bIns="96455">
            <a:spAutoFit/>
          </a:bodyPr>
          <a:lstStyle/>
          <a:p>
            <a:r>
              <a:rPr lang="fr-CH" sz="4200" dirty="0" err="1"/>
              <a:t>Courtesy</a:t>
            </a:r>
            <a:r>
              <a:rPr lang="fr-CH" sz="4200" dirty="0"/>
              <a:t> M.J.E Richardson</a:t>
            </a:r>
          </a:p>
          <a:p>
            <a:r>
              <a:rPr lang="fr-CH" sz="3600" dirty="0"/>
              <a:t>Data: G. </a:t>
            </a:r>
            <a:r>
              <a:rPr lang="fr-CH" sz="3600" dirty="0" err="1"/>
              <a:t>Silberberg</a:t>
            </a:r>
            <a:r>
              <a:rPr lang="fr-CH" sz="3600" dirty="0"/>
              <a:t>,  </a:t>
            </a:r>
            <a:r>
              <a:rPr lang="fr-CH" sz="3600" dirty="0" err="1"/>
              <a:t>H.Markram</a:t>
            </a:r>
            <a:endParaRPr lang="fr-CH" sz="3600" dirty="0"/>
          </a:p>
          <a:p>
            <a:r>
              <a:rPr lang="fr-CH" sz="3600" dirty="0"/>
              <a:t>Fit: M.J.E. Richardson  (</a:t>
            </a:r>
            <a:r>
              <a:rPr lang="fr-CH" sz="3600" dirty="0" err="1"/>
              <a:t>Tsodyks</a:t>
            </a:r>
            <a:r>
              <a:rPr lang="fr-CH" sz="3600" dirty="0"/>
              <a:t>-</a:t>
            </a:r>
            <a:r>
              <a:rPr lang="fr-CH" sz="3600" dirty="0" err="1"/>
              <a:t>Pawelzik</a:t>
            </a:r>
            <a:r>
              <a:rPr lang="fr-CH" sz="3600" dirty="0"/>
              <a:t>-</a:t>
            </a:r>
            <a:r>
              <a:rPr lang="fr-CH" sz="3600" dirty="0" err="1"/>
              <a:t>Markram</a:t>
            </a:r>
            <a:r>
              <a:rPr lang="fr-CH" sz="3600" dirty="0"/>
              <a:t> model)</a:t>
            </a:r>
            <a:endParaRPr lang="fr-FR" sz="3600" dirty="0"/>
          </a:p>
        </p:txBody>
      </p:sp>
      <p:sp>
        <p:nvSpPr>
          <p:cNvPr id="16406" name="Line 57"/>
          <p:cNvSpPr>
            <a:spLocks noChangeShapeType="1"/>
          </p:cNvSpPr>
          <p:nvPr/>
        </p:nvSpPr>
        <p:spPr bwMode="auto">
          <a:xfrm>
            <a:off x="7570116" y="2914452"/>
            <a:ext cx="11640272" cy="0"/>
          </a:xfrm>
          <a:prstGeom prst="line">
            <a:avLst/>
          </a:prstGeom>
          <a:noFill/>
          <a:ln w="9525">
            <a:solidFill>
              <a:srgbClr val="FF0000"/>
            </a:solidFill>
            <a:round/>
            <a:headEnd/>
            <a:tailEnd type="triangle" w="med" len="med"/>
          </a:ln>
        </p:spPr>
        <p:txBody>
          <a:bodyPr wrap="none" lIns="192911" tIns="96455" rIns="192911" bIns="96455" anchor="ctr"/>
          <a:lstStyle/>
          <a:p>
            <a:endParaRPr lang="en-US"/>
          </a:p>
        </p:txBody>
      </p:sp>
      <p:sp>
        <p:nvSpPr>
          <p:cNvPr id="36" name="Title 3"/>
          <p:cNvSpPr>
            <a:spLocks noGrp="1"/>
          </p:cNvSpPr>
          <p:nvPr>
            <p:ph type="title" idx="4294967295"/>
          </p:nvPr>
        </p:nvSpPr>
        <p:spPr>
          <a:xfrm>
            <a:off x="697827" y="179472"/>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Synaptic </a:t>
            </a:r>
            <a:r>
              <a:rPr lang="en-US">
                <a:solidFill>
                  <a:srgbClr val="FF0000"/>
                </a:solidFill>
                <a:latin typeface="Impact" charset="0"/>
                <a:cs typeface="Impact" charset="0"/>
              </a:rPr>
              <a:t>Short-Term Plasticity</a:t>
            </a:r>
            <a:endParaRPr lang="en-US" dirty="0">
              <a:solidFill>
                <a:srgbClr val="FF0000"/>
              </a:solidFill>
              <a:latin typeface="Impact" charset="0"/>
              <a:cs typeface="Impact" charset="0"/>
            </a:endParaRPr>
          </a:p>
        </p:txBody>
      </p:sp>
      <p:cxnSp>
        <p:nvCxnSpPr>
          <p:cNvPr id="37" name="Straight Connector 36"/>
          <p:cNvCxnSpPr/>
          <p:nvPr/>
        </p:nvCxnSpPr>
        <p:spPr>
          <a:xfrm>
            <a:off x="-215313" y="1243601"/>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62CC3B-7DA1-4545-B5F0-CB77D28E2C7C}"/>
              </a:ext>
            </a:extLst>
          </p:cNvPr>
          <p:cNvPicPr>
            <a:picLocks noChangeAspect="1"/>
          </p:cNvPicPr>
          <p:nvPr/>
        </p:nvPicPr>
        <p:blipFill>
          <a:blip r:embed="rId2"/>
          <a:stretch>
            <a:fillRect/>
          </a:stretch>
        </p:blipFill>
        <p:spPr>
          <a:xfrm>
            <a:off x="-151259" y="-67469"/>
            <a:ext cx="21909979" cy="12287250"/>
          </a:xfrm>
          <a:prstGeom prst="rect">
            <a:avLst/>
          </a:prstGeom>
        </p:spPr>
      </p:pic>
    </p:spTree>
    <p:extLst>
      <p:ext uri="{BB962C8B-B14F-4D97-AF65-F5344CB8AC3E}">
        <p14:creationId xmlns:p14="http://schemas.microsoft.com/office/powerpoint/2010/main" val="1498244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Model of Short-Term Plasticity</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5" name="Text Box 55"/>
          <p:cNvSpPr txBox="1">
            <a:spLocks noChangeArrowheads="1"/>
          </p:cNvSpPr>
          <p:nvPr/>
        </p:nvSpPr>
        <p:spPr bwMode="auto">
          <a:xfrm>
            <a:off x="5387893" y="1658551"/>
            <a:ext cx="5440528" cy="1569660"/>
          </a:xfrm>
          <a:prstGeom prst="rect">
            <a:avLst/>
          </a:prstGeom>
          <a:noFill/>
          <a:ln w="9525">
            <a:noFill/>
            <a:miter lim="800000"/>
            <a:headEnd/>
            <a:tailEnd/>
          </a:ln>
        </p:spPr>
        <p:txBody>
          <a:bodyPr wrap="none">
            <a:spAutoFit/>
          </a:bodyPr>
          <a:lstStyle/>
          <a:p>
            <a:r>
              <a:rPr lang="fr-CH" sz="4800" i="1" dirty="0"/>
              <a:t>Dayan and Abbott, </a:t>
            </a:r>
          </a:p>
          <a:p>
            <a:r>
              <a:rPr lang="fr-CH" sz="4800" i="1" dirty="0"/>
              <a:t>             2001</a:t>
            </a:r>
          </a:p>
        </p:txBody>
      </p:sp>
      <mc:AlternateContent xmlns:mc="http://schemas.openxmlformats.org/markup-compatibility/2006">
        <mc:Choice xmlns:a14="http://schemas.microsoft.com/office/drawing/2010/main" Requires="a14">
          <p:sp>
            <p:nvSpPr>
              <p:cNvPr id="906260" name="Object 20"/>
              <p:cNvSpPr txBox="1"/>
              <p:nvPr/>
            </p:nvSpPr>
            <p:spPr bwMode="auto">
              <a:xfrm>
                <a:off x="11271250" y="2763838"/>
                <a:ext cx="8451850" cy="1881187"/>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𝑃</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𝐷</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nary>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1271250" y="2763838"/>
                <a:ext cx="8451850" cy="1881187"/>
              </a:xfrm>
              <a:prstGeom prst="rect">
                <a:avLst/>
              </a:prstGeom>
              <a:blipFill>
                <a:blip r:embed="rId3"/>
                <a:stretch>
                  <a:fillRect/>
                </a:stretch>
              </a:blipFill>
            </p:spPr>
            <p:txBody>
              <a:bodyPr/>
              <a:lstStyle/>
              <a:p>
                <a:r>
                  <a:rPr lang="zh-CN" altLang="en-US">
                    <a:noFill/>
                  </a:rPr>
                  <a:t> </a:t>
                </a:r>
              </a:p>
            </p:txBody>
          </p:sp>
        </mc:Fallback>
      </mc:AlternateContent>
      <p:sp>
        <p:nvSpPr>
          <p:cNvPr id="26" name="TextBox 25"/>
          <p:cNvSpPr txBox="1"/>
          <p:nvPr/>
        </p:nvSpPr>
        <p:spPr>
          <a:xfrm>
            <a:off x="10828421" y="1658551"/>
            <a:ext cx="9660017" cy="969496"/>
          </a:xfrm>
          <a:prstGeom prst="rect">
            <a:avLst/>
          </a:prstGeom>
          <a:noFill/>
        </p:spPr>
        <p:txBody>
          <a:bodyPr wrap="none" rtlCol="0">
            <a:spAutoFit/>
          </a:bodyPr>
          <a:lstStyle/>
          <a:p>
            <a:r>
              <a:rPr lang="en-US" dirty="0"/>
              <a:t>Fraction of filled release sites</a:t>
            </a:r>
          </a:p>
        </p:txBody>
      </p:sp>
      <p:pic>
        <p:nvPicPr>
          <p:cNvPr id="27" name="Picture 4"/>
          <p:cNvPicPr>
            <a:picLocks noChangeAspect="1" noChangeArrowheads="1"/>
          </p:cNvPicPr>
          <p:nvPr/>
        </p:nvPicPr>
        <p:blipFill>
          <a:blip r:embed="rId4"/>
          <a:srcRect/>
          <a:stretch>
            <a:fillRect/>
          </a:stretch>
        </p:blipFill>
        <p:spPr bwMode="auto">
          <a:xfrm>
            <a:off x="1405421" y="3609474"/>
            <a:ext cx="6105105" cy="5476792"/>
          </a:xfrm>
          <a:prstGeom prst="rect">
            <a:avLst/>
          </a:prstGeom>
          <a:noFill/>
          <a:ln w="9525">
            <a:noFill/>
            <a:miter lim="800000"/>
            <a:headEnd/>
            <a:tailEnd/>
          </a:ln>
        </p:spPr>
      </p:pic>
      <p:grpSp>
        <p:nvGrpSpPr>
          <p:cNvPr id="2" name="Group 29"/>
          <p:cNvGrpSpPr/>
          <p:nvPr/>
        </p:nvGrpSpPr>
        <p:grpSpPr>
          <a:xfrm>
            <a:off x="10828421" y="4855042"/>
            <a:ext cx="8667666" cy="4768593"/>
            <a:chOff x="10828421" y="4855042"/>
            <a:chExt cx="8667666" cy="4768593"/>
          </a:xfrm>
        </p:grpSpPr>
        <mc:AlternateContent xmlns:mc="http://schemas.openxmlformats.org/markup-compatibility/2006">
          <mc:Choice xmlns:a14="http://schemas.microsoft.com/office/drawing/2010/main" Requires="a14">
            <p:sp>
              <p:nvSpPr>
                <p:cNvPr id="3" name="Object 3"/>
                <p:cNvSpPr txBox="1"/>
                <p:nvPr/>
              </p:nvSpPr>
              <p:spPr bwMode="auto">
                <a:xfrm>
                  <a:off x="11271250" y="8548897"/>
                  <a:ext cx="82248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3" name="Object 3"/>
                <p:cNvSpPr txBox="1">
                  <a:spLocks noRot="1" noChangeAspect="1" noMove="1" noResize="1" noEditPoints="1" noAdjustHandles="1" noChangeArrowheads="1" noChangeShapeType="1" noTextEdit="1"/>
                </p:cNvSpPr>
                <p:nvPr/>
              </p:nvSpPr>
              <p:spPr bwMode="auto">
                <a:xfrm>
                  <a:off x="11271250" y="8548897"/>
                  <a:ext cx="8224837" cy="1074738"/>
                </a:xfrm>
                <a:prstGeom prst="rect">
                  <a:avLst/>
                </a:prstGeom>
                <a:blipFill>
                  <a:blip r:embed="rId5"/>
                  <a:stretch>
                    <a:fillRect/>
                  </a:stretch>
                </a:blipFill>
              </p:spPr>
              <p:txBody>
                <a:bodyPr/>
                <a:lstStyle/>
                <a:p>
                  <a:r>
                    <a:rPr lang="zh-CN" altLang="en-US">
                      <a:noFill/>
                    </a:rPr>
                    <a:t> </a:t>
                  </a:r>
                </a:p>
              </p:txBody>
            </p:sp>
          </mc:Fallback>
        </mc:AlternateContent>
        <p:sp>
          <p:nvSpPr>
            <p:cNvPr id="29" name="TextBox 28"/>
            <p:cNvSpPr txBox="1"/>
            <p:nvPr/>
          </p:nvSpPr>
          <p:spPr>
            <a:xfrm>
              <a:off x="10828421" y="4855042"/>
              <a:ext cx="7547259" cy="969496"/>
            </a:xfrm>
            <a:prstGeom prst="rect">
              <a:avLst/>
            </a:prstGeom>
            <a:noFill/>
          </p:spPr>
          <p:txBody>
            <a:bodyPr wrap="none" rtlCol="0">
              <a:spAutoFit/>
            </a:bodyPr>
            <a:lstStyle/>
            <a:p>
              <a:r>
                <a:rPr lang="en-US" dirty="0"/>
                <a:t>Synaptic conductance </a:t>
              </a:r>
            </a:p>
          </p:txBody>
        </p:sp>
      </p:grpSp>
      <p:sp>
        <p:nvSpPr>
          <p:cNvPr id="31" name="TextBox 30"/>
          <p:cNvSpPr txBox="1"/>
          <p:nvPr/>
        </p:nvSpPr>
        <p:spPr>
          <a:xfrm>
            <a:off x="1909867" y="9131193"/>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2B009D-7032-4B77-86A0-DFA28A933F32}"/>
              </a:ext>
            </a:extLst>
          </p:cNvPr>
          <p:cNvPicPr>
            <a:picLocks noChangeAspect="1"/>
          </p:cNvPicPr>
          <p:nvPr/>
        </p:nvPicPr>
        <p:blipFill>
          <a:blip r:embed="rId3"/>
          <a:stretch>
            <a:fillRect/>
          </a:stretch>
        </p:blipFill>
        <p:spPr>
          <a:xfrm>
            <a:off x="0" y="0"/>
            <a:ext cx="21624191" cy="12152313"/>
          </a:xfrm>
          <a:prstGeom prst="rect">
            <a:avLst/>
          </a:prstGeom>
        </p:spPr>
      </p:pic>
    </p:spTree>
    <p:extLst>
      <p:ext uri="{BB962C8B-B14F-4D97-AF65-F5344CB8AC3E}">
        <p14:creationId xmlns:p14="http://schemas.microsoft.com/office/powerpoint/2010/main" val="1918666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Model of synaptic depression</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5" name="Text Box 55"/>
          <p:cNvSpPr txBox="1">
            <a:spLocks noChangeArrowheads="1"/>
          </p:cNvSpPr>
          <p:nvPr/>
        </p:nvSpPr>
        <p:spPr bwMode="auto">
          <a:xfrm>
            <a:off x="14746754" y="9623635"/>
            <a:ext cx="6812699" cy="830997"/>
          </a:xfrm>
          <a:prstGeom prst="rect">
            <a:avLst/>
          </a:prstGeom>
          <a:noFill/>
          <a:ln w="9525">
            <a:noFill/>
            <a:miter lim="800000"/>
            <a:headEnd/>
            <a:tailEnd/>
          </a:ln>
        </p:spPr>
        <p:txBody>
          <a:bodyPr wrap="none">
            <a:spAutoFit/>
          </a:bodyPr>
          <a:lstStyle/>
          <a:p>
            <a:r>
              <a:rPr lang="fr-CH" sz="4800" i="1" dirty="0"/>
              <a:t>Dayan and Abbott, 2001</a:t>
            </a:r>
          </a:p>
        </p:txBody>
      </p:sp>
      <mc:AlternateContent xmlns:mc="http://schemas.openxmlformats.org/markup-compatibility/2006">
        <mc:Choice xmlns:a14="http://schemas.microsoft.com/office/drawing/2010/main" Requires="a14">
          <p:sp>
            <p:nvSpPr>
              <p:cNvPr id="906260" name="Object 20"/>
              <p:cNvSpPr txBox="1"/>
              <p:nvPr/>
            </p:nvSpPr>
            <p:spPr bwMode="auto">
              <a:xfrm>
                <a:off x="11271250" y="2763838"/>
                <a:ext cx="8451850" cy="1881187"/>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𝑃</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𝐷</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nary>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1271250" y="2763838"/>
                <a:ext cx="8451850" cy="1881187"/>
              </a:xfrm>
              <a:prstGeom prst="rect">
                <a:avLst/>
              </a:prstGeom>
              <a:blipFill>
                <a:blip r:embed="rId3"/>
                <a:stretch>
                  <a:fillRect/>
                </a:stretch>
              </a:blipFill>
            </p:spPr>
            <p:txBody>
              <a:bodyPr/>
              <a:lstStyle/>
              <a:p>
                <a:r>
                  <a:rPr lang="zh-CN" altLang="en-US">
                    <a:noFill/>
                  </a:rPr>
                  <a:t> </a:t>
                </a:r>
              </a:p>
            </p:txBody>
          </p:sp>
        </mc:Fallback>
      </mc:AlternateContent>
      <p:sp>
        <p:nvSpPr>
          <p:cNvPr id="26" name="TextBox 25"/>
          <p:cNvSpPr txBox="1"/>
          <p:nvPr/>
        </p:nvSpPr>
        <p:spPr>
          <a:xfrm>
            <a:off x="10828421" y="1658551"/>
            <a:ext cx="9660017" cy="969496"/>
          </a:xfrm>
          <a:prstGeom prst="rect">
            <a:avLst/>
          </a:prstGeom>
          <a:noFill/>
        </p:spPr>
        <p:txBody>
          <a:bodyPr wrap="none" rtlCol="0">
            <a:spAutoFit/>
          </a:bodyPr>
          <a:lstStyle/>
          <a:p>
            <a:r>
              <a:rPr lang="en-US" dirty="0"/>
              <a:t>Fraction of filled release sites</a:t>
            </a:r>
          </a:p>
        </p:txBody>
      </p:sp>
      <mc:AlternateContent xmlns:mc="http://schemas.openxmlformats.org/markup-compatibility/2006">
        <mc:Choice xmlns:a14="http://schemas.microsoft.com/office/drawing/2010/main" Requires="a14">
          <p:sp>
            <p:nvSpPr>
              <p:cNvPr id="3" name="Object 3"/>
              <p:cNvSpPr txBox="1"/>
              <p:nvPr/>
            </p:nvSpPr>
            <p:spPr bwMode="auto">
              <a:xfrm>
                <a:off x="11271250" y="8548897"/>
                <a:ext cx="82248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3" name="Object 3"/>
              <p:cNvSpPr txBox="1">
                <a:spLocks noRot="1" noChangeAspect="1" noMove="1" noResize="1" noEditPoints="1" noAdjustHandles="1" noChangeArrowheads="1" noChangeShapeType="1" noTextEdit="1"/>
              </p:cNvSpPr>
              <p:nvPr/>
            </p:nvSpPr>
            <p:spPr bwMode="auto">
              <a:xfrm>
                <a:off x="11271250" y="8548897"/>
                <a:ext cx="8224837" cy="1074738"/>
              </a:xfrm>
              <a:prstGeom prst="rect">
                <a:avLst/>
              </a:prstGeom>
              <a:blipFill>
                <a:blip r:embed="rId4"/>
                <a:stretch>
                  <a:fillRect/>
                </a:stretch>
              </a:blipFill>
            </p:spPr>
            <p:txBody>
              <a:bodyPr/>
              <a:lstStyle/>
              <a:p>
                <a:r>
                  <a:rPr lang="zh-CN" altLang="en-US">
                    <a:noFill/>
                  </a:rPr>
                  <a:t> </a:t>
                </a:r>
              </a:p>
            </p:txBody>
          </p:sp>
        </mc:Fallback>
      </mc:AlternateContent>
      <p:sp>
        <p:nvSpPr>
          <p:cNvPr id="28" name="TextBox 27"/>
          <p:cNvSpPr txBox="1"/>
          <p:nvPr/>
        </p:nvSpPr>
        <p:spPr>
          <a:xfrm>
            <a:off x="10828421" y="4855042"/>
            <a:ext cx="7547259" cy="969496"/>
          </a:xfrm>
          <a:prstGeom prst="rect">
            <a:avLst/>
          </a:prstGeom>
          <a:noFill/>
        </p:spPr>
        <p:txBody>
          <a:bodyPr wrap="none" rtlCol="0">
            <a:spAutoFit/>
          </a:bodyPr>
          <a:lstStyle/>
          <a:p>
            <a:r>
              <a:rPr lang="en-US" dirty="0"/>
              <a:t>Synaptic conductance </a:t>
            </a:r>
          </a:p>
        </p:txBody>
      </p:sp>
      <p:pic>
        <p:nvPicPr>
          <p:cNvPr id="212996" name="Picture 4"/>
          <p:cNvPicPr>
            <a:picLocks noChangeAspect="1" noChangeArrowheads="1"/>
          </p:cNvPicPr>
          <p:nvPr/>
        </p:nvPicPr>
        <p:blipFill>
          <a:blip r:embed="rId5"/>
          <a:srcRect/>
          <a:stretch>
            <a:fillRect/>
          </a:stretch>
        </p:blipFill>
        <p:spPr bwMode="auto">
          <a:xfrm>
            <a:off x="1068889" y="2749672"/>
            <a:ext cx="6762750" cy="6400800"/>
          </a:xfrm>
          <a:prstGeom prst="rect">
            <a:avLst/>
          </a:prstGeom>
          <a:noFill/>
          <a:ln w="9525">
            <a:noFill/>
            <a:miter lim="800000"/>
            <a:headEnd/>
            <a:tailEnd/>
          </a:ln>
        </p:spPr>
      </p:pic>
      <p:sp>
        <p:nvSpPr>
          <p:cNvPr id="11" name="TextBox 10"/>
          <p:cNvSpPr txBox="1"/>
          <p:nvPr/>
        </p:nvSpPr>
        <p:spPr>
          <a:xfrm>
            <a:off x="1909867" y="9131193"/>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mc:AlternateContent xmlns:mc="http://schemas.openxmlformats.org/markup-compatibility/2006">
        <mc:Choice xmlns:a14="http://schemas.microsoft.com/office/drawing/2010/main" Requires="a14">
          <p:sp>
            <p:nvSpPr>
              <p:cNvPr id="2" name="Object 5"/>
              <p:cNvSpPr txBox="1"/>
              <p:nvPr/>
            </p:nvSpPr>
            <p:spPr bwMode="auto">
              <a:xfrm>
                <a:off x="14247276" y="6335713"/>
                <a:ext cx="3146425" cy="102235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oMath>
                  </m:oMathPara>
                </a14:m>
                <a:endParaRPr lang="zh-CN" altLang="en-US"/>
              </a:p>
            </p:txBody>
          </p:sp>
        </mc:Choice>
        <mc:Fallback>
          <p:sp>
            <p:nvSpPr>
              <p:cNvPr id="2" name="Object 5"/>
              <p:cNvSpPr txBox="1">
                <a:spLocks noRot="1" noChangeAspect="1" noMove="1" noResize="1" noEditPoints="1" noAdjustHandles="1" noChangeArrowheads="1" noChangeShapeType="1" noTextEdit="1"/>
              </p:cNvSpPr>
              <p:nvPr/>
            </p:nvSpPr>
            <p:spPr bwMode="auto">
              <a:xfrm>
                <a:off x="14247276" y="6335713"/>
                <a:ext cx="3146425" cy="10223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20"/>
              <p:cNvSpPr txBox="1"/>
              <p:nvPr/>
            </p:nvSpPr>
            <p:spPr bwMode="auto">
              <a:xfrm>
                <a:off x="5735375" y="1797050"/>
                <a:ext cx="2833687" cy="9683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=400</m:t>
                      </m:r>
                      <m:r>
                        <a:rPr lang="zh-CN" altLang="en-US" i="1">
                          <a:solidFill>
                            <a:srgbClr val="000000"/>
                          </a:solidFill>
                          <a:latin typeface="Cambria Math" panose="02040503050406030204" pitchFamily="18" charset="0"/>
                        </a:rPr>
                        <m:t>𝑚𝑠</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5735375" y="1797050"/>
                <a:ext cx="2833687" cy="968375"/>
              </a:xfrm>
              <a:prstGeom prst="rect">
                <a:avLst/>
              </a:prstGeom>
              <a:blipFill>
                <a:blip r:embed="rId7"/>
                <a:stretch>
                  <a:fillRect/>
                </a:stretch>
              </a:blipFill>
            </p:spPr>
            <p:txBody>
              <a:bodyPr/>
              <a:lstStyle/>
              <a:p>
                <a:r>
                  <a:rPr lang="zh-CN" altLang="en-US">
                    <a:noFill/>
                  </a:rPr>
                  <a:t> </a:t>
                </a:r>
              </a:p>
            </p:txBody>
          </p:sp>
        </mc:Fallback>
      </mc:AlternateContent>
      <p:sp>
        <p:nvSpPr>
          <p:cNvPr id="14" name="TextBox 13"/>
          <p:cNvSpPr txBox="1"/>
          <p:nvPr/>
        </p:nvSpPr>
        <p:spPr>
          <a:xfrm>
            <a:off x="350833" y="1797050"/>
            <a:ext cx="4150495" cy="969496"/>
          </a:xfrm>
          <a:prstGeom prst="rect">
            <a:avLst/>
          </a:prstGeom>
          <a:noFill/>
        </p:spPr>
        <p:txBody>
          <a:bodyPr wrap="none" rtlCol="0">
            <a:spAutoFit/>
          </a:bodyPr>
          <a:lstStyle/>
          <a:p>
            <a:r>
              <a:rPr lang="en-US" dirty="0"/>
              <a:t>4 + 1 pulses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Model of synaptic facilitation</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5" name="Text Box 55"/>
          <p:cNvSpPr txBox="1">
            <a:spLocks noChangeArrowheads="1"/>
          </p:cNvSpPr>
          <p:nvPr/>
        </p:nvSpPr>
        <p:spPr bwMode="auto">
          <a:xfrm>
            <a:off x="14746754" y="9623635"/>
            <a:ext cx="6812699" cy="830997"/>
          </a:xfrm>
          <a:prstGeom prst="rect">
            <a:avLst/>
          </a:prstGeom>
          <a:noFill/>
          <a:ln w="9525">
            <a:noFill/>
            <a:miter lim="800000"/>
            <a:headEnd/>
            <a:tailEnd/>
          </a:ln>
        </p:spPr>
        <p:txBody>
          <a:bodyPr wrap="none">
            <a:spAutoFit/>
          </a:bodyPr>
          <a:lstStyle/>
          <a:p>
            <a:r>
              <a:rPr lang="fr-CH" sz="4800" i="1" dirty="0"/>
              <a:t>Dayan and Abbott, 2001</a:t>
            </a:r>
          </a:p>
        </p:txBody>
      </p:sp>
      <mc:AlternateContent xmlns:mc="http://schemas.openxmlformats.org/markup-compatibility/2006">
        <mc:Choice xmlns:a14="http://schemas.microsoft.com/office/drawing/2010/main" Requires="a14">
          <p:sp>
            <p:nvSpPr>
              <p:cNvPr id="906260" name="Object 20"/>
              <p:cNvSpPr txBox="1"/>
              <p:nvPr/>
            </p:nvSpPr>
            <p:spPr bwMode="auto">
              <a:xfrm>
                <a:off x="10694988" y="2763838"/>
                <a:ext cx="9604375" cy="1881187"/>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𝑃</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𝐹</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nary>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0694988" y="2763838"/>
                <a:ext cx="9604375" cy="1881187"/>
              </a:xfrm>
              <a:prstGeom prst="rect">
                <a:avLst/>
              </a:prstGeom>
              <a:blipFill>
                <a:blip r:embed="rId3"/>
                <a:stretch>
                  <a:fillRect/>
                </a:stretch>
              </a:blipFill>
            </p:spPr>
            <p:txBody>
              <a:bodyPr/>
              <a:lstStyle/>
              <a:p>
                <a:r>
                  <a:rPr lang="zh-CN" altLang="en-US">
                    <a:noFill/>
                  </a:rPr>
                  <a:t> </a:t>
                </a:r>
              </a:p>
            </p:txBody>
          </p:sp>
        </mc:Fallback>
      </mc:AlternateContent>
      <p:sp>
        <p:nvSpPr>
          <p:cNvPr id="26" name="TextBox 25"/>
          <p:cNvSpPr txBox="1"/>
          <p:nvPr/>
        </p:nvSpPr>
        <p:spPr>
          <a:xfrm>
            <a:off x="10828421" y="1658551"/>
            <a:ext cx="9660017" cy="969496"/>
          </a:xfrm>
          <a:prstGeom prst="rect">
            <a:avLst/>
          </a:prstGeom>
          <a:noFill/>
        </p:spPr>
        <p:txBody>
          <a:bodyPr wrap="none" rtlCol="0">
            <a:spAutoFit/>
          </a:bodyPr>
          <a:lstStyle/>
          <a:p>
            <a:r>
              <a:rPr lang="en-US" dirty="0"/>
              <a:t>Fraction of filled release sites</a:t>
            </a:r>
          </a:p>
        </p:txBody>
      </p:sp>
      <mc:AlternateContent xmlns:mc="http://schemas.openxmlformats.org/markup-compatibility/2006">
        <mc:Choice xmlns:a14="http://schemas.microsoft.com/office/drawing/2010/main" Requires="a14">
          <p:sp>
            <p:nvSpPr>
              <p:cNvPr id="3" name="Object 3"/>
              <p:cNvSpPr txBox="1"/>
              <p:nvPr/>
            </p:nvSpPr>
            <p:spPr bwMode="auto">
              <a:xfrm>
                <a:off x="11271250" y="8548897"/>
                <a:ext cx="82248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3" name="Object 3"/>
              <p:cNvSpPr txBox="1">
                <a:spLocks noRot="1" noChangeAspect="1" noMove="1" noResize="1" noEditPoints="1" noAdjustHandles="1" noChangeArrowheads="1" noChangeShapeType="1" noTextEdit="1"/>
              </p:cNvSpPr>
              <p:nvPr/>
            </p:nvSpPr>
            <p:spPr bwMode="auto">
              <a:xfrm>
                <a:off x="11271250" y="8548897"/>
                <a:ext cx="8224837" cy="1074738"/>
              </a:xfrm>
              <a:prstGeom prst="rect">
                <a:avLst/>
              </a:prstGeom>
              <a:blipFill>
                <a:blip r:embed="rId4"/>
                <a:stretch>
                  <a:fillRect/>
                </a:stretch>
              </a:blipFill>
            </p:spPr>
            <p:txBody>
              <a:bodyPr/>
              <a:lstStyle/>
              <a:p>
                <a:r>
                  <a:rPr lang="zh-CN" altLang="en-US">
                    <a:noFill/>
                  </a:rPr>
                  <a:t> </a:t>
                </a:r>
              </a:p>
            </p:txBody>
          </p:sp>
        </mc:Fallback>
      </mc:AlternateContent>
      <p:sp>
        <p:nvSpPr>
          <p:cNvPr id="28" name="TextBox 27"/>
          <p:cNvSpPr txBox="1"/>
          <p:nvPr/>
        </p:nvSpPr>
        <p:spPr>
          <a:xfrm>
            <a:off x="10828421" y="4855042"/>
            <a:ext cx="7547259" cy="969496"/>
          </a:xfrm>
          <a:prstGeom prst="rect">
            <a:avLst/>
          </a:prstGeom>
          <a:noFill/>
        </p:spPr>
        <p:txBody>
          <a:bodyPr wrap="none" rtlCol="0">
            <a:spAutoFit/>
          </a:bodyPr>
          <a:lstStyle/>
          <a:p>
            <a:r>
              <a:rPr lang="en-US" dirty="0"/>
              <a:t>Synaptic conductance </a:t>
            </a:r>
          </a:p>
        </p:txBody>
      </p:sp>
      <p:sp>
        <p:nvSpPr>
          <p:cNvPr id="11" name="TextBox 10"/>
          <p:cNvSpPr txBox="1"/>
          <p:nvPr/>
        </p:nvSpPr>
        <p:spPr>
          <a:xfrm>
            <a:off x="1909867" y="9131193"/>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mc:AlternateContent xmlns:mc="http://schemas.openxmlformats.org/markup-compatibility/2006">
        <mc:Choice xmlns:a14="http://schemas.microsoft.com/office/drawing/2010/main" Requires="a14">
          <p:sp>
            <p:nvSpPr>
              <p:cNvPr id="2" name="Object 5"/>
              <p:cNvSpPr txBox="1"/>
              <p:nvPr/>
            </p:nvSpPr>
            <p:spPr bwMode="auto">
              <a:xfrm>
                <a:off x="14247276" y="6335713"/>
                <a:ext cx="3146425" cy="102235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𝑟𝑒𝑙</m:t>
                          </m:r>
                        </m:sub>
                      </m:sSub>
                    </m:oMath>
                  </m:oMathPara>
                </a14:m>
                <a:endParaRPr lang="zh-CN" altLang="en-US"/>
              </a:p>
            </p:txBody>
          </p:sp>
        </mc:Choice>
        <mc:Fallback>
          <p:sp>
            <p:nvSpPr>
              <p:cNvPr id="2" name="Object 5"/>
              <p:cNvSpPr txBox="1">
                <a:spLocks noRot="1" noChangeAspect="1" noMove="1" noResize="1" noEditPoints="1" noAdjustHandles="1" noChangeArrowheads="1" noChangeShapeType="1" noTextEdit="1"/>
              </p:cNvSpPr>
              <p:nvPr/>
            </p:nvSpPr>
            <p:spPr bwMode="auto">
              <a:xfrm>
                <a:off x="14247276" y="6335713"/>
                <a:ext cx="3146425" cy="1022350"/>
              </a:xfrm>
              <a:prstGeom prst="rect">
                <a:avLst/>
              </a:prstGeom>
              <a:blipFill>
                <a:blip r:embed="rId5"/>
                <a:stretch>
                  <a:fillRect/>
                </a:stretch>
              </a:blipFill>
            </p:spPr>
            <p:txBody>
              <a:bodyPr/>
              <a:lstStyle/>
              <a:p>
                <a:r>
                  <a:rPr lang="zh-CN" altLang="en-US">
                    <a:noFill/>
                  </a:rPr>
                  <a:t> </a:t>
                </a:r>
              </a:p>
            </p:txBody>
          </p:sp>
        </mc:Fallback>
      </mc:AlternateContent>
      <p:pic>
        <p:nvPicPr>
          <p:cNvPr id="214021" name="Picture 5"/>
          <p:cNvPicPr>
            <a:picLocks noChangeAspect="1" noChangeArrowheads="1"/>
          </p:cNvPicPr>
          <p:nvPr/>
        </p:nvPicPr>
        <p:blipFill>
          <a:blip r:embed="rId6"/>
          <a:srcRect/>
          <a:stretch>
            <a:fillRect/>
          </a:stretch>
        </p:blipFill>
        <p:spPr bwMode="auto">
          <a:xfrm>
            <a:off x="1269917" y="2533650"/>
            <a:ext cx="6553200" cy="6581775"/>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5" name="Object 20"/>
              <p:cNvSpPr txBox="1"/>
              <p:nvPr/>
            </p:nvSpPr>
            <p:spPr bwMode="auto">
              <a:xfrm>
                <a:off x="5170947" y="1798171"/>
                <a:ext cx="2833687" cy="9683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=200</m:t>
                      </m:r>
                      <m:r>
                        <a:rPr lang="zh-CN" altLang="en-US" i="1">
                          <a:solidFill>
                            <a:srgbClr val="000000"/>
                          </a:solidFill>
                          <a:latin typeface="Cambria Math" panose="02040503050406030204" pitchFamily="18" charset="0"/>
                        </a:rPr>
                        <m:t>𝑚𝑠</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5170947" y="1798171"/>
                <a:ext cx="2833687" cy="968375"/>
              </a:xfrm>
              <a:prstGeom prst="rect">
                <a:avLst/>
              </a:prstGeom>
              <a:blipFill>
                <a:blip r:embed="rId7"/>
                <a:stretch>
                  <a:fillRect/>
                </a:stretch>
              </a:blipFill>
            </p:spPr>
            <p:txBody>
              <a:bodyPr/>
              <a:lstStyle/>
              <a:p>
                <a:r>
                  <a:rPr lang="zh-CN" altLang="en-US">
                    <a:noFill/>
                  </a:rPr>
                  <a:t> </a:t>
                </a:r>
              </a:p>
            </p:txBody>
          </p:sp>
        </mc:Fallback>
      </mc:AlternateContent>
      <p:sp>
        <p:nvSpPr>
          <p:cNvPr id="14" name="TextBox 13"/>
          <p:cNvSpPr txBox="1"/>
          <p:nvPr/>
        </p:nvSpPr>
        <p:spPr>
          <a:xfrm>
            <a:off x="350833" y="1797050"/>
            <a:ext cx="4150495" cy="969496"/>
          </a:xfrm>
          <a:prstGeom prst="rect">
            <a:avLst/>
          </a:prstGeom>
          <a:noFill/>
        </p:spPr>
        <p:txBody>
          <a:bodyPr wrap="none" rtlCol="0">
            <a:spAutoFit/>
          </a:bodyPr>
          <a:lstStyle/>
          <a:p>
            <a:r>
              <a:rPr lang="en-US" dirty="0"/>
              <a:t>4 + 1 pulses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Summary</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88"/>
          <p:cNvGrpSpPr>
            <a:grpSpLocks/>
          </p:cNvGrpSpPr>
          <p:nvPr/>
        </p:nvGrpSpPr>
        <p:grpSpPr bwMode="auto">
          <a:xfrm>
            <a:off x="13063237" y="1782837"/>
            <a:ext cx="5575602" cy="3733009"/>
            <a:chOff x="3094" y="1207"/>
            <a:chExt cx="2281" cy="1576"/>
          </a:xfrm>
        </p:grpSpPr>
        <p:sp>
          <p:nvSpPr>
            <p:cNvPr id="16" name="Line 46"/>
            <p:cNvSpPr>
              <a:spLocks noChangeShapeType="1"/>
            </p:cNvSpPr>
            <p:nvPr/>
          </p:nvSpPr>
          <p:spPr bwMode="auto">
            <a:xfrm>
              <a:off x="3924" y="2783"/>
              <a:ext cx="1451" cy="0"/>
            </a:xfrm>
            <a:prstGeom prst="line">
              <a:avLst/>
            </a:prstGeom>
            <a:noFill/>
            <a:ln w="9525">
              <a:solidFill>
                <a:schemeClr val="tx1"/>
              </a:solidFill>
              <a:round/>
              <a:headEnd/>
              <a:tailEnd type="triangle" w="med" len="med"/>
            </a:ln>
          </p:spPr>
          <p:txBody>
            <a:bodyPr/>
            <a:lstStyle/>
            <a:p>
              <a:endParaRPr lang="en-US"/>
            </a:p>
          </p:txBody>
        </p:sp>
        <p:sp>
          <p:nvSpPr>
            <p:cNvPr id="17" name="Line 47"/>
            <p:cNvSpPr>
              <a:spLocks noChangeShapeType="1"/>
            </p:cNvSpPr>
            <p:nvPr/>
          </p:nvSpPr>
          <p:spPr bwMode="auto">
            <a:xfrm flipV="1">
              <a:off x="3924" y="2238"/>
              <a:ext cx="0" cy="545"/>
            </a:xfrm>
            <a:prstGeom prst="line">
              <a:avLst/>
            </a:prstGeom>
            <a:noFill/>
            <a:ln w="9525">
              <a:solidFill>
                <a:schemeClr val="tx1"/>
              </a:solidFill>
              <a:round/>
              <a:headEnd/>
              <a:tailEnd type="triangle" w="med" len="med"/>
            </a:ln>
          </p:spPr>
          <p:txBody>
            <a:bodyPr/>
            <a:lstStyle/>
            <a:p>
              <a:endParaRPr lang="en-US"/>
            </a:p>
          </p:txBody>
        </p:sp>
        <p:sp>
          <p:nvSpPr>
            <p:cNvPr id="18" name="Freeform 48"/>
            <p:cNvSpPr>
              <a:spLocks/>
            </p:cNvSpPr>
            <p:nvPr/>
          </p:nvSpPr>
          <p:spPr bwMode="auto">
            <a:xfrm>
              <a:off x="4060" y="2435"/>
              <a:ext cx="1089" cy="348"/>
            </a:xfrm>
            <a:custGeom>
              <a:avLst/>
              <a:gdLst>
                <a:gd name="T0" fmla="*/ 0 w 1089"/>
                <a:gd name="T1" fmla="*/ 348 h 348"/>
                <a:gd name="T2" fmla="*/ 181 w 1089"/>
                <a:gd name="T3" fmla="*/ 30 h 348"/>
                <a:gd name="T4" fmla="*/ 499 w 1089"/>
                <a:gd name="T5" fmla="*/ 166 h 348"/>
                <a:gd name="T6" fmla="*/ 1089 w 1089"/>
                <a:gd name="T7" fmla="*/ 348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prstDash val="dash"/>
              <a:round/>
              <a:headEnd/>
              <a:tailEnd/>
            </a:ln>
          </p:spPr>
          <p:txBody>
            <a:bodyPr/>
            <a:lstStyle/>
            <a:p>
              <a:endParaRPr lang="en-US"/>
            </a:p>
          </p:txBody>
        </p:sp>
        <p:sp>
          <p:nvSpPr>
            <p:cNvPr id="19" name="Oval 49"/>
            <p:cNvSpPr>
              <a:spLocks noChangeArrowheads="1"/>
            </p:cNvSpPr>
            <p:nvPr/>
          </p:nvSpPr>
          <p:spPr bwMode="auto">
            <a:xfrm>
              <a:off x="3364" y="1709"/>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20" name="Oval 50"/>
            <p:cNvSpPr>
              <a:spLocks noChangeArrowheads="1"/>
            </p:cNvSpPr>
            <p:nvPr/>
          </p:nvSpPr>
          <p:spPr bwMode="auto">
            <a:xfrm>
              <a:off x="4188" y="1845"/>
              <a:ext cx="144" cy="144"/>
            </a:xfrm>
            <a:prstGeom prst="ellipse">
              <a:avLst/>
            </a:prstGeom>
            <a:solidFill>
              <a:srgbClr val="FFFF00"/>
            </a:solidFill>
            <a:ln w="9525">
              <a:solidFill>
                <a:srgbClr val="FF0000"/>
              </a:solidFill>
              <a:round/>
              <a:headEnd/>
              <a:tailEnd/>
            </a:ln>
          </p:spPr>
          <p:txBody>
            <a:bodyPr wrap="none" anchor="ctr"/>
            <a:lstStyle/>
            <a:p>
              <a:endParaRPr lang="en-US"/>
            </a:p>
          </p:txBody>
        </p:sp>
        <p:sp>
          <p:nvSpPr>
            <p:cNvPr id="21" name="Freeform 51"/>
            <p:cNvSpPr>
              <a:spLocks/>
            </p:cNvSpPr>
            <p:nvPr/>
          </p:nvSpPr>
          <p:spPr bwMode="auto">
            <a:xfrm>
              <a:off x="3508" y="1694"/>
              <a:ext cx="726" cy="151"/>
            </a:xfrm>
            <a:custGeom>
              <a:avLst/>
              <a:gdLst>
                <a:gd name="T0" fmla="*/ 0 w 726"/>
                <a:gd name="T1" fmla="*/ 60 h 151"/>
                <a:gd name="T2" fmla="*/ 363 w 726"/>
                <a:gd name="T3" fmla="*/ 15 h 151"/>
                <a:gd name="T4" fmla="*/ 726 w 726"/>
                <a:gd name="T5" fmla="*/ 151 h 151"/>
                <a:gd name="T6" fmla="*/ 0 60000 65536"/>
                <a:gd name="T7" fmla="*/ 0 60000 65536"/>
                <a:gd name="T8" fmla="*/ 0 60000 65536"/>
                <a:gd name="T9" fmla="*/ 0 w 726"/>
                <a:gd name="T10" fmla="*/ 0 h 151"/>
                <a:gd name="T11" fmla="*/ 726 w 726"/>
                <a:gd name="T12" fmla="*/ 151 h 151"/>
              </a:gdLst>
              <a:ahLst/>
              <a:cxnLst>
                <a:cxn ang="T6">
                  <a:pos x="T0" y="T1"/>
                </a:cxn>
                <a:cxn ang="T7">
                  <a:pos x="T2" y="T3"/>
                </a:cxn>
                <a:cxn ang="T8">
                  <a:pos x="T4" y="T5"/>
                </a:cxn>
              </a:cxnLst>
              <a:rect l="T9" t="T10" r="T11" b="T12"/>
              <a:pathLst>
                <a:path w="726" h="151">
                  <a:moveTo>
                    <a:pt x="0" y="60"/>
                  </a:moveTo>
                  <a:cubicBezTo>
                    <a:pt x="121" y="30"/>
                    <a:pt x="242" y="0"/>
                    <a:pt x="363" y="15"/>
                  </a:cubicBezTo>
                  <a:cubicBezTo>
                    <a:pt x="484" y="30"/>
                    <a:pt x="605" y="90"/>
                    <a:pt x="726" y="151"/>
                  </a:cubicBezTo>
                </a:path>
              </a:pathLst>
            </a:custGeom>
            <a:noFill/>
            <a:ln w="38100">
              <a:solidFill>
                <a:schemeClr val="accent2"/>
              </a:solidFill>
              <a:round/>
              <a:headEnd/>
              <a:tailEnd type="triangle" w="med" len="med"/>
            </a:ln>
          </p:spPr>
          <p:txBody>
            <a:bodyPr/>
            <a:lstStyle/>
            <a:p>
              <a:endParaRPr lang="en-US"/>
            </a:p>
          </p:txBody>
        </p:sp>
        <p:sp>
          <p:nvSpPr>
            <p:cNvPr id="22" name="Oval 52"/>
            <p:cNvSpPr>
              <a:spLocks noChangeArrowheads="1"/>
            </p:cNvSpPr>
            <p:nvPr/>
          </p:nvSpPr>
          <p:spPr bwMode="auto">
            <a:xfrm>
              <a:off x="3372" y="1709"/>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23" name="Oval 53"/>
            <p:cNvSpPr>
              <a:spLocks noChangeArrowheads="1"/>
            </p:cNvSpPr>
            <p:nvPr/>
          </p:nvSpPr>
          <p:spPr bwMode="auto">
            <a:xfrm>
              <a:off x="4188" y="1845"/>
              <a:ext cx="144" cy="144"/>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 name="Text Box 54"/>
            <p:cNvSpPr txBox="1">
              <a:spLocks noChangeArrowheads="1"/>
            </p:cNvSpPr>
            <p:nvPr/>
          </p:nvSpPr>
          <p:spPr bwMode="auto">
            <a:xfrm>
              <a:off x="3094" y="1344"/>
              <a:ext cx="361" cy="288"/>
            </a:xfrm>
            <a:prstGeom prst="rect">
              <a:avLst/>
            </a:prstGeom>
            <a:noFill/>
            <a:ln w="9525">
              <a:noFill/>
              <a:miter lim="800000"/>
              <a:headEnd/>
              <a:tailEnd/>
            </a:ln>
          </p:spPr>
          <p:txBody>
            <a:bodyPr wrap="none">
              <a:spAutoFit/>
            </a:bodyPr>
            <a:lstStyle/>
            <a:p>
              <a:r>
                <a:rPr lang="fr-CH" i="0">
                  <a:solidFill>
                    <a:srgbClr val="FF0000"/>
                  </a:solidFill>
                </a:rPr>
                <a:t>pre</a:t>
              </a:r>
              <a:endParaRPr lang="fr-FR" i="0">
                <a:solidFill>
                  <a:srgbClr val="FF0000"/>
                </a:solidFill>
              </a:endParaRPr>
            </a:p>
          </p:txBody>
        </p:sp>
        <p:sp>
          <p:nvSpPr>
            <p:cNvPr id="27" name="Text Box 55"/>
            <p:cNvSpPr txBox="1">
              <a:spLocks noChangeArrowheads="1"/>
            </p:cNvSpPr>
            <p:nvPr/>
          </p:nvSpPr>
          <p:spPr bwMode="auto">
            <a:xfrm>
              <a:off x="4243" y="1542"/>
              <a:ext cx="436" cy="288"/>
            </a:xfrm>
            <a:prstGeom prst="rect">
              <a:avLst/>
            </a:prstGeom>
            <a:noFill/>
            <a:ln w="9525">
              <a:noFill/>
              <a:miter lim="800000"/>
              <a:headEnd/>
              <a:tailEnd/>
            </a:ln>
          </p:spPr>
          <p:txBody>
            <a:bodyPr wrap="none">
              <a:spAutoFit/>
            </a:bodyPr>
            <a:lstStyle/>
            <a:p>
              <a:r>
                <a:rPr lang="fr-CH" i="0"/>
                <a:t>post</a:t>
              </a:r>
              <a:endParaRPr lang="fr-FR" i="0"/>
            </a:p>
          </p:txBody>
        </p:sp>
        <p:sp>
          <p:nvSpPr>
            <p:cNvPr id="29" name="Line 56"/>
            <p:cNvSpPr>
              <a:spLocks noChangeShapeType="1"/>
            </p:cNvSpPr>
            <p:nvPr/>
          </p:nvSpPr>
          <p:spPr bwMode="auto">
            <a:xfrm>
              <a:off x="4286" y="2465"/>
              <a:ext cx="0" cy="318"/>
            </a:xfrm>
            <a:prstGeom prst="line">
              <a:avLst/>
            </a:prstGeom>
            <a:noFill/>
            <a:ln w="9525">
              <a:solidFill>
                <a:schemeClr val="tx1"/>
              </a:solidFill>
              <a:prstDash val="dash"/>
              <a:round/>
              <a:headEnd type="triangle" w="med" len="med"/>
              <a:tailEnd type="triangle" w="med" len="med"/>
            </a:ln>
          </p:spPr>
          <p:txBody>
            <a:bodyPr/>
            <a:lstStyle/>
            <a:p>
              <a:endParaRPr lang="en-US"/>
            </a:p>
          </p:txBody>
        </p:sp>
        <p:sp>
          <p:nvSpPr>
            <p:cNvPr id="30" name="Text Box 58"/>
            <p:cNvSpPr txBox="1">
              <a:spLocks noChangeArrowheads="1"/>
            </p:cNvSpPr>
            <p:nvPr/>
          </p:nvSpPr>
          <p:spPr bwMode="auto">
            <a:xfrm>
              <a:off x="4364" y="1798"/>
              <a:ext cx="169" cy="288"/>
            </a:xfrm>
            <a:prstGeom prst="rect">
              <a:avLst/>
            </a:prstGeom>
            <a:noFill/>
            <a:ln w="9525">
              <a:noFill/>
              <a:miter lim="800000"/>
              <a:headEnd/>
              <a:tailEnd/>
            </a:ln>
          </p:spPr>
          <p:txBody>
            <a:bodyPr wrap="none">
              <a:spAutoFit/>
            </a:bodyPr>
            <a:lstStyle/>
            <a:p>
              <a:r>
                <a:rPr lang="fr-CH"/>
                <a:t>i</a:t>
              </a:r>
              <a:endParaRPr lang="fr-FR"/>
            </a:p>
          </p:txBody>
        </p:sp>
        <p:sp>
          <p:nvSpPr>
            <p:cNvPr id="31" name="Text Box 59"/>
            <p:cNvSpPr txBox="1">
              <a:spLocks noChangeArrowheads="1"/>
            </p:cNvSpPr>
            <p:nvPr/>
          </p:nvSpPr>
          <p:spPr bwMode="auto">
            <a:xfrm>
              <a:off x="3321" y="1888"/>
              <a:ext cx="169" cy="288"/>
            </a:xfrm>
            <a:prstGeom prst="rect">
              <a:avLst/>
            </a:prstGeom>
            <a:noFill/>
            <a:ln w="9525">
              <a:noFill/>
              <a:miter lim="800000"/>
              <a:headEnd/>
              <a:tailEnd/>
            </a:ln>
          </p:spPr>
          <p:txBody>
            <a:bodyPr wrap="none">
              <a:spAutoFit/>
            </a:bodyPr>
            <a:lstStyle/>
            <a:p>
              <a:r>
                <a:rPr lang="fr-CH"/>
                <a:t>j</a:t>
              </a:r>
              <a:endParaRPr lang="fr-FR"/>
            </a:p>
          </p:txBody>
        </p:sp>
        <p:sp>
          <p:nvSpPr>
            <p:cNvPr id="32" name="Line 61"/>
            <p:cNvSpPr>
              <a:spLocks noChangeShapeType="1"/>
            </p:cNvSpPr>
            <p:nvPr/>
          </p:nvSpPr>
          <p:spPr bwMode="auto">
            <a:xfrm>
              <a:off x="3606" y="1434"/>
              <a:ext cx="544" cy="0"/>
            </a:xfrm>
            <a:prstGeom prst="line">
              <a:avLst/>
            </a:prstGeom>
            <a:noFill/>
            <a:ln w="9525">
              <a:solidFill>
                <a:schemeClr val="tx1"/>
              </a:solidFill>
              <a:round/>
              <a:headEnd/>
              <a:tailEnd/>
            </a:ln>
          </p:spPr>
          <p:txBody>
            <a:bodyPr/>
            <a:lstStyle/>
            <a:p>
              <a:endParaRPr lang="en-US"/>
            </a:p>
          </p:txBody>
        </p:sp>
        <p:sp>
          <p:nvSpPr>
            <p:cNvPr id="33" name="Line 62"/>
            <p:cNvSpPr>
              <a:spLocks noChangeShapeType="1"/>
            </p:cNvSpPr>
            <p:nvPr/>
          </p:nvSpPr>
          <p:spPr bwMode="auto">
            <a:xfrm>
              <a:off x="3833" y="1207"/>
              <a:ext cx="0" cy="227"/>
            </a:xfrm>
            <a:prstGeom prst="line">
              <a:avLst/>
            </a:prstGeom>
            <a:noFill/>
            <a:ln w="57150">
              <a:solidFill>
                <a:schemeClr val="accent2"/>
              </a:solidFill>
              <a:round/>
              <a:headEnd/>
              <a:tailEnd/>
            </a:ln>
          </p:spPr>
          <p:txBody>
            <a:bodyPr/>
            <a:lstStyle/>
            <a:p>
              <a:endParaRPr lang="en-US"/>
            </a:p>
          </p:txBody>
        </p:sp>
      </p:grpSp>
      <p:sp>
        <p:nvSpPr>
          <p:cNvPr id="34" name="Freeform 48"/>
          <p:cNvSpPr>
            <a:spLocks/>
          </p:cNvSpPr>
          <p:nvPr/>
        </p:nvSpPr>
        <p:spPr bwMode="auto">
          <a:xfrm>
            <a:off x="15456581" y="4266440"/>
            <a:ext cx="2661916" cy="1268090"/>
          </a:xfrm>
          <a:custGeom>
            <a:avLst/>
            <a:gdLst>
              <a:gd name="T0" fmla="*/ 0 w 1089"/>
              <a:gd name="T1" fmla="*/ 348 h 348"/>
              <a:gd name="T2" fmla="*/ 181 w 1089"/>
              <a:gd name="T3" fmla="*/ 30 h 348"/>
              <a:gd name="T4" fmla="*/ 499 w 1089"/>
              <a:gd name="T5" fmla="*/ 166 h 348"/>
              <a:gd name="T6" fmla="*/ 1089 w 1089"/>
              <a:gd name="T7" fmla="*/ 348 h 348"/>
              <a:gd name="T8" fmla="*/ 0 60000 65536"/>
              <a:gd name="T9" fmla="*/ 0 60000 65536"/>
              <a:gd name="T10" fmla="*/ 0 60000 65536"/>
              <a:gd name="T11" fmla="*/ 0 60000 65536"/>
              <a:gd name="T12" fmla="*/ 0 w 1089"/>
              <a:gd name="T13" fmla="*/ 0 h 348"/>
              <a:gd name="T14" fmla="*/ 1089 w 1089"/>
              <a:gd name="T15" fmla="*/ 348 h 348"/>
            </a:gdLst>
            <a:ahLst/>
            <a:cxnLst>
              <a:cxn ang="T8">
                <a:pos x="T0" y="T1"/>
              </a:cxn>
              <a:cxn ang="T9">
                <a:pos x="T2" y="T3"/>
              </a:cxn>
              <a:cxn ang="T10">
                <a:pos x="T4" y="T5"/>
              </a:cxn>
              <a:cxn ang="T11">
                <a:pos x="T6" y="T7"/>
              </a:cxn>
            </a:cxnLst>
            <a:rect l="T12" t="T13" r="T14" b="T15"/>
            <a:pathLst>
              <a:path w="1089" h="348">
                <a:moveTo>
                  <a:pt x="0" y="348"/>
                </a:moveTo>
                <a:cubicBezTo>
                  <a:pt x="49" y="204"/>
                  <a:pt x="98" y="60"/>
                  <a:pt x="181" y="30"/>
                </a:cubicBezTo>
                <a:cubicBezTo>
                  <a:pt x="264" y="0"/>
                  <a:pt x="348" y="113"/>
                  <a:pt x="499" y="166"/>
                </a:cubicBezTo>
                <a:cubicBezTo>
                  <a:pt x="650" y="219"/>
                  <a:pt x="869" y="283"/>
                  <a:pt x="1089" y="348"/>
                </a:cubicBezTo>
              </a:path>
            </a:pathLst>
          </a:custGeom>
          <a:noFill/>
          <a:ln w="28575">
            <a:solidFill>
              <a:srgbClr val="FF0000"/>
            </a:solidFill>
            <a:prstDash val="solid"/>
            <a:round/>
            <a:headEnd/>
            <a:tailEnd/>
          </a:ln>
        </p:spPr>
        <p:txBody>
          <a:bodyPr/>
          <a:lstStyle/>
          <a:p>
            <a:endParaRPr lang="en-US"/>
          </a:p>
        </p:txBody>
      </p:sp>
      <p:sp>
        <p:nvSpPr>
          <p:cNvPr id="35" name="TextBox 34"/>
          <p:cNvSpPr txBox="1"/>
          <p:nvPr/>
        </p:nvSpPr>
        <p:spPr>
          <a:xfrm>
            <a:off x="11219239" y="5919838"/>
            <a:ext cx="9499716" cy="5955476"/>
          </a:xfrm>
          <a:prstGeom prst="rect">
            <a:avLst/>
          </a:prstGeom>
          <a:noFill/>
        </p:spPr>
        <p:txBody>
          <a:bodyPr wrap="none" rtlCol="0">
            <a:spAutoFit/>
          </a:bodyPr>
          <a:lstStyle/>
          <a:p>
            <a:r>
              <a:rPr lang="en-US" b="1" dirty="0"/>
              <a:t>Synapses are not constant</a:t>
            </a:r>
          </a:p>
          <a:p>
            <a:pPr>
              <a:buFontTx/>
              <a:buChar char="-"/>
            </a:pPr>
            <a:r>
              <a:rPr lang="en-US" dirty="0"/>
              <a:t>Depression</a:t>
            </a:r>
          </a:p>
          <a:p>
            <a:pPr>
              <a:buFontTx/>
              <a:buChar char="-"/>
            </a:pPr>
            <a:r>
              <a:rPr lang="en-US" dirty="0"/>
              <a:t>Facilitation</a:t>
            </a:r>
          </a:p>
          <a:p>
            <a:r>
              <a:rPr lang="en-US" dirty="0"/>
              <a:t>Models are available</a:t>
            </a:r>
          </a:p>
          <a:p>
            <a:pPr>
              <a:buFontTx/>
              <a:buChar char="-"/>
            </a:pPr>
            <a:r>
              <a:rPr lang="en-US" sz="4800" dirty="0" err="1"/>
              <a:t>Tsodyks-Pawelzik-Markram</a:t>
            </a:r>
            <a:r>
              <a:rPr lang="en-US" sz="4800" dirty="0"/>
              <a:t> 1997</a:t>
            </a:r>
          </a:p>
          <a:p>
            <a:pPr>
              <a:buFontTx/>
              <a:buChar char="-"/>
            </a:pPr>
            <a:r>
              <a:rPr lang="en-US" sz="4800" dirty="0"/>
              <a:t> Dayan-Abbott 2001</a:t>
            </a:r>
          </a:p>
          <a:p>
            <a:pPr>
              <a:buFontTx/>
              <a:buChar cha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5540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3.2</a:t>
            </a:r>
          </a:p>
        </p:txBody>
      </p:sp>
      <p:sp>
        <p:nvSpPr>
          <p:cNvPr id="5" name="TextBox 4"/>
          <p:cNvSpPr txBox="1"/>
          <p:nvPr/>
        </p:nvSpPr>
        <p:spPr>
          <a:xfrm>
            <a:off x="216567" y="1508294"/>
            <a:ext cx="21342886" cy="4832092"/>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Time scales of Synaptic dynamics</a:t>
            </a:r>
          </a:p>
          <a:p>
            <a:r>
              <a:rPr lang="en-US" sz="4400" dirty="0"/>
              <a:t>   [ ] The rise time of a  synapse can be in the range of a few </a:t>
            </a:r>
            <a:r>
              <a:rPr lang="en-US" sz="4400" dirty="0" err="1"/>
              <a:t>ms.</a:t>
            </a:r>
            <a:endParaRPr lang="en-US" sz="4400" dirty="0"/>
          </a:p>
          <a:p>
            <a:r>
              <a:rPr lang="en-US" sz="4400" dirty="0"/>
              <a:t>   [ ] The decay time of a  synapse can be  in the range of few </a:t>
            </a:r>
            <a:r>
              <a:rPr lang="en-US" sz="4400" dirty="0" err="1"/>
              <a:t>ms.</a:t>
            </a:r>
            <a:endParaRPr lang="en-US" sz="4400" dirty="0"/>
          </a:p>
          <a:p>
            <a:r>
              <a:rPr lang="en-US" sz="4400" dirty="0"/>
              <a:t>   [ ] The decay time of a synapse  can be  in the range of few hundred </a:t>
            </a:r>
            <a:r>
              <a:rPr lang="en-US" sz="4400" dirty="0" err="1"/>
              <a:t>ms.</a:t>
            </a:r>
            <a:endParaRPr lang="en-US" sz="4400" dirty="0"/>
          </a:p>
          <a:p>
            <a:r>
              <a:rPr lang="en-US" sz="4400" dirty="0"/>
              <a:t>   [ ] The depression time of a synapse can be in the range of a few hundred </a:t>
            </a:r>
            <a:r>
              <a:rPr lang="en-US" sz="4400" dirty="0" err="1"/>
              <a:t>ms.</a:t>
            </a:r>
            <a:r>
              <a:rPr lang="en-US" sz="4400" dirty="0"/>
              <a:t> </a:t>
            </a:r>
          </a:p>
          <a:p>
            <a:r>
              <a:rPr lang="en-US" sz="4400" dirty="0"/>
              <a:t>   [ ] The facilitation time of a synapse can be in the range of a few hundred </a:t>
            </a:r>
            <a:r>
              <a:rPr lang="en-US" sz="4400" dirty="0" err="1"/>
              <a:t>ms.</a:t>
            </a:r>
            <a:endParaRPr lang="en-US" sz="4400" dirty="0"/>
          </a:p>
          <a:p>
            <a:endParaRPr lang="en-US" sz="4400" dirty="0"/>
          </a:p>
        </p:txBody>
      </p:sp>
      <p:sp>
        <p:nvSpPr>
          <p:cNvPr id="10" name="TextBox 9"/>
          <p:cNvSpPr txBox="1"/>
          <p:nvPr/>
        </p:nvSpPr>
        <p:spPr>
          <a:xfrm>
            <a:off x="216567" y="6497055"/>
            <a:ext cx="20381494" cy="5509200"/>
          </a:xfrm>
          <a:prstGeom prst="rect">
            <a:avLst/>
          </a:prstGeom>
          <a:noFill/>
          <a:ln>
            <a:solidFill>
              <a:schemeClr val="tx1">
                <a:lumMod val="95000"/>
                <a:lumOff val="5000"/>
              </a:schemeClr>
            </a:solidFill>
          </a:ln>
        </p:spPr>
        <p:txBody>
          <a:bodyPr wrap="square" rtlCol="0">
            <a:spAutoFit/>
          </a:bodyPr>
          <a:lstStyle/>
          <a:p>
            <a:r>
              <a:rPr lang="en-US" sz="4400" b="1" dirty="0"/>
              <a:t>Synaptic dynamics and membrane dynamics.</a:t>
            </a:r>
          </a:p>
          <a:p>
            <a:r>
              <a:rPr lang="en-US" sz="4400" dirty="0"/>
              <a:t>Consider the equation</a:t>
            </a:r>
          </a:p>
          <a:p>
            <a:endParaRPr lang="en-US" sz="4400" dirty="0"/>
          </a:p>
          <a:p>
            <a:r>
              <a:rPr lang="en-US" sz="4400" dirty="0"/>
              <a:t>  </a:t>
            </a:r>
          </a:p>
          <a:p>
            <a:r>
              <a:rPr lang="en-US" sz="4400" dirty="0"/>
              <a:t>With a suitable interpretation of the variable </a:t>
            </a:r>
            <a:r>
              <a:rPr lang="en-US" sz="4400" i="1" dirty="0"/>
              <a:t>x</a:t>
            </a:r>
            <a:r>
              <a:rPr lang="en-US" sz="4400" dirty="0"/>
              <a:t> and the constant </a:t>
            </a:r>
            <a:r>
              <a:rPr lang="en-US" sz="4400" i="1" dirty="0"/>
              <a:t>c </a:t>
            </a:r>
          </a:p>
          <a:p>
            <a:r>
              <a:rPr lang="en-US" sz="4400" dirty="0"/>
              <a:t>   [ ] Eq. (*) describes a passive membrane voltage </a:t>
            </a:r>
            <a:r>
              <a:rPr lang="en-US" sz="4400" i="1" dirty="0"/>
              <a:t>u(t)</a:t>
            </a:r>
            <a:r>
              <a:rPr lang="en-US" sz="4400" dirty="0"/>
              <a:t> driven by spike arrivals.</a:t>
            </a:r>
          </a:p>
          <a:p>
            <a:r>
              <a:rPr lang="en-US" sz="4400" dirty="0"/>
              <a:t>   [ ] Eq. (*) describes the conductance </a:t>
            </a:r>
            <a:r>
              <a:rPr lang="en-US" sz="4400" i="1" dirty="0"/>
              <a:t>g(t)</a:t>
            </a:r>
            <a:r>
              <a:rPr lang="en-US" sz="4400" dirty="0"/>
              <a:t> of a simple synapse model.</a:t>
            </a:r>
          </a:p>
          <a:p>
            <a:r>
              <a:rPr lang="en-US" sz="4400" dirty="0"/>
              <a:t>   [ ] Eq. (*) describes the maximum conductance         of a facilitating synapse   </a:t>
            </a:r>
          </a:p>
        </p:txBody>
      </p:sp>
      <p:sp>
        <p:nvSpPr>
          <p:cNvPr id="11" name="TextBox 10"/>
          <p:cNvSpPr txBox="1"/>
          <p:nvPr/>
        </p:nvSpPr>
        <p:spPr>
          <a:xfrm>
            <a:off x="11550315" y="659113"/>
            <a:ext cx="8722260" cy="969496"/>
          </a:xfrm>
          <a:prstGeom prst="rect">
            <a:avLst/>
          </a:prstGeom>
          <a:noFill/>
        </p:spPr>
        <p:txBody>
          <a:bodyPr wrap="none" rtlCol="0">
            <a:spAutoFit/>
          </a:bodyPr>
          <a:lstStyle/>
          <a:p>
            <a:r>
              <a:rPr lang="en-US" i="1" dirty="0">
                <a:solidFill>
                  <a:srgbClr val="FF0000"/>
                </a:solidFill>
              </a:rPr>
              <a:t>Multiple answers possible!</a:t>
            </a:r>
          </a:p>
        </p:txBody>
      </p:sp>
      <p:sp>
        <p:nvSpPr>
          <p:cNvPr id="12" name="Rectangle 61"/>
          <p:cNvSpPr>
            <a:spLocks noChangeArrowheads="1"/>
          </p:cNvSpPr>
          <p:nvPr/>
        </p:nvSpPr>
        <p:spPr bwMode="auto">
          <a:xfrm>
            <a:off x="0" y="1386299"/>
            <a:ext cx="21607463" cy="10619956"/>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mc:AlternateContent xmlns:mc="http://schemas.openxmlformats.org/markup-compatibility/2006">
        <mc:Choice xmlns:a14="http://schemas.microsoft.com/office/drawing/2010/main" Requires="a14">
          <p:sp>
            <p:nvSpPr>
              <p:cNvPr id="906260" name="Object 20"/>
              <p:cNvSpPr txBox="1"/>
              <p:nvPr/>
            </p:nvSpPr>
            <p:spPr bwMode="auto">
              <a:xfrm>
                <a:off x="5927725" y="7531100"/>
                <a:ext cx="7731125" cy="188118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𝑑𝑥</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sub>
                        <m:sup/>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nary>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5927725" y="7531100"/>
                <a:ext cx="7731125" cy="188118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7092" name="Object 4"/>
              <p:cNvSpPr txBox="1"/>
              <p:nvPr/>
            </p:nvSpPr>
            <p:spPr bwMode="auto">
              <a:xfrm>
                <a:off x="12677230" y="11056010"/>
                <a:ext cx="874377" cy="1022434"/>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oMath>
                  </m:oMathPara>
                </a14:m>
                <a:endParaRPr lang="zh-CN" altLang="en-US"/>
              </a:p>
            </p:txBody>
          </p:sp>
        </mc:Choice>
        <mc:Fallback>
          <p:sp>
            <p:nvSpPr>
              <p:cNvPr id="217092" name="Object 4"/>
              <p:cNvSpPr txBox="1">
                <a:spLocks noRot="1" noChangeAspect="1" noMove="1" noResize="1" noEditPoints="1" noAdjustHandles="1" noChangeArrowheads="1" noChangeShapeType="1" noTextEdit="1"/>
              </p:cNvSpPr>
              <p:nvPr/>
            </p:nvSpPr>
            <p:spPr bwMode="auto">
              <a:xfrm>
                <a:off x="12677230" y="11056010"/>
                <a:ext cx="874377" cy="1022434"/>
              </a:xfrm>
              <a:prstGeom prst="rect">
                <a:avLst/>
              </a:prstGeom>
              <a:blipFill>
                <a:blip r:embed="rId4"/>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3.2 Literature/short-term plasticity</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97826" y="9264310"/>
            <a:ext cx="19935106" cy="1200329"/>
          </a:xfrm>
          <a:prstGeom prst="rect">
            <a:avLst/>
          </a:prstGeom>
        </p:spPr>
        <p:txBody>
          <a:bodyPr wrap="square">
            <a:spAutoFit/>
          </a:bodyPr>
          <a:lstStyle/>
          <a:p>
            <a:r>
              <a:rPr lang="en-US" sz="3600" dirty="0" err="1"/>
              <a:t>Tsodyks</a:t>
            </a:r>
            <a:r>
              <a:rPr lang="en-US" sz="3600" dirty="0"/>
              <a:t>, M., </a:t>
            </a:r>
            <a:r>
              <a:rPr lang="en-US" sz="3600" dirty="0" err="1"/>
              <a:t>Pawelzik</a:t>
            </a:r>
            <a:r>
              <a:rPr lang="en-US" sz="3600" dirty="0"/>
              <a:t>, K., and </a:t>
            </a:r>
            <a:r>
              <a:rPr lang="en-US" sz="3600" dirty="0" err="1"/>
              <a:t>Markram</a:t>
            </a:r>
            <a:r>
              <a:rPr lang="en-US" sz="3600" dirty="0"/>
              <a:t>, H. (1998). Neural networks with dynamic synapses. </a:t>
            </a:r>
            <a:r>
              <a:rPr lang="en-US" sz="3600" i="1" dirty="0"/>
              <a:t>Neural. </a:t>
            </a:r>
            <a:r>
              <a:rPr lang="en-US" sz="3600" i="1" dirty="0" err="1"/>
              <a:t>Comput</a:t>
            </a:r>
            <a:r>
              <a:rPr lang="en-US" sz="3600" i="1" dirty="0"/>
              <a:t>.</a:t>
            </a:r>
            <a:r>
              <a:rPr lang="en-US" sz="3600" dirty="0"/>
              <a:t> 10, 821–835.</a:t>
            </a:r>
          </a:p>
        </p:txBody>
      </p:sp>
      <p:sp>
        <p:nvSpPr>
          <p:cNvPr id="26" name="Rectangle 25"/>
          <p:cNvSpPr/>
          <p:nvPr/>
        </p:nvSpPr>
        <p:spPr>
          <a:xfrm>
            <a:off x="697826" y="5933726"/>
            <a:ext cx="18095499" cy="1200329"/>
          </a:xfrm>
          <a:prstGeom prst="rect">
            <a:avLst/>
          </a:prstGeom>
        </p:spPr>
        <p:txBody>
          <a:bodyPr wrap="square">
            <a:spAutoFit/>
          </a:bodyPr>
          <a:lstStyle/>
          <a:p>
            <a:r>
              <a:rPr lang="en-US" sz="3600" dirty="0" err="1"/>
              <a:t>Markram</a:t>
            </a:r>
            <a:r>
              <a:rPr lang="en-US" sz="3600" dirty="0"/>
              <a:t>, H., and </a:t>
            </a:r>
            <a:r>
              <a:rPr lang="en-US" sz="3600" dirty="0" err="1"/>
              <a:t>Tsodyks</a:t>
            </a:r>
            <a:r>
              <a:rPr lang="en-US" sz="3600" dirty="0"/>
              <a:t>, M. (1996a). Redistribution of synaptic efficacy between neocortical pyramidal neurons. </a:t>
            </a:r>
            <a:r>
              <a:rPr lang="en-US" sz="3600" i="1" dirty="0"/>
              <a:t>Nature</a:t>
            </a:r>
            <a:r>
              <a:rPr lang="en-US" sz="3600" dirty="0"/>
              <a:t> 382, 807–810.</a:t>
            </a:r>
          </a:p>
        </p:txBody>
      </p:sp>
      <p:sp>
        <p:nvSpPr>
          <p:cNvPr id="28" name="Rectangle 27"/>
          <p:cNvSpPr/>
          <p:nvPr/>
        </p:nvSpPr>
        <p:spPr>
          <a:xfrm>
            <a:off x="697826" y="4256344"/>
            <a:ext cx="19467099" cy="1200329"/>
          </a:xfrm>
          <a:prstGeom prst="rect">
            <a:avLst/>
          </a:prstGeom>
        </p:spPr>
        <p:txBody>
          <a:bodyPr wrap="square">
            <a:spAutoFit/>
          </a:bodyPr>
          <a:lstStyle/>
          <a:p>
            <a:r>
              <a:rPr lang="en-US" sz="3600" dirty="0"/>
              <a:t>Abbott, L. F., Varela, J. A., </a:t>
            </a:r>
            <a:r>
              <a:rPr lang="en-US" sz="3600" dirty="0" err="1"/>
              <a:t>Sen</a:t>
            </a:r>
            <a:r>
              <a:rPr lang="en-US" sz="3600" dirty="0"/>
              <a:t>, K., and Nelson, S. B. (1997). Synaptic depression and cortical gain control. </a:t>
            </a:r>
            <a:r>
              <a:rPr lang="en-US" sz="3600" i="1" dirty="0"/>
              <a:t>Science</a:t>
            </a:r>
            <a:r>
              <a:rPr lang="en-US" sz="3600" dirty="0"/>
              <a:t> 275, 220–224.</a:t>
            </a:r>
          </a:p>
        </p:txBody>
      </p:sp>
      <p:sp>
        <p:nvSpPr>
          <p:cNvPr id="36" name="TextBox 35"/>
          <p:cNvSpPr txBox="1"/>
          <p:nvPr/>
        </p:nvSpPr>
        <p:spPr>
          <a:xfrm>
            <a:off x="697827" y="7258138"/>
            <a:ext cx="16462840" cy="2077492"/>
          </a:xfrm>
          <a:prstGeom prst="rect">
            <a:avLst/>
          </a:prstGeom>
          <a:noFill/>
        </p:spPr>
        <p:txBody>
          <a:bodyPr wrap="none" rtlCol="0">
            <a:spAutoFit/>
          </a:bodyPr>
          <a:lstStyle/>
          <a:p>
            <a:r>
              <a:rPr lang="en-US" sz="3600" dirty="0"/>
              <a:t>A.M. Thomson,  Facilitation, augmentation and </a:t>
            </a:r>
            <a:r>
              <a:rPr lang="en-US" sz="3600" dirty="0" err="1"/>
              <a:t>potentiation</a:t>
            </a:r>
            <a:r>
              <a:rPr lang="en-US" sz="3600" dirty="0"/>
              <a:t> at central synapses, </a:t>
            </a:r>
          </a:p>
          <a:p>
            <a:r>
              <a:rPr lang="en-US" sz="3600" i="1" dirty="0"/>
              <a:t>Trends in Neurosciences,</a:t>
            </a:r>
            <a:r>
              <a:rPr lang="en-US" sz="3600" dirty="0"/>
              <a:t> 23: 305–312 ,2001</a:t>
            </a:r>
          </a:p>
          <a:p>
            <a:endParaRPr lang="en-US" dirty="0"/>
          </a:p>
        </p:txBody>
      </p:sp>
      <p:sp>
        <p:nvSpPr>
          <p:cNvPr id="37" name="TextBox 36"/>
          <p:cNvSpPr txBox="1"/>
          <p:nvPr/>
        </p:nvSpPr>
        <p:spPr>
          <a:xfrm>
            <a:off x="697826" y="2832482"/>
            <a:ext cx="17549484" cy="646331"/>
          </a:xfrm>
          <a:prstGeom prst="rect">
            <a:avLst/>
          </a:prstGeom>
          <a:noFill/>
        </p:spPr>
        <p:txBody>
          <a:bodyPr wrap="none" rtlCol="0">
            <a:spAutoFit/>
          </a:bodyPr>
          <a:lstStyle/>
          <a:p>
            <a:r>
              <a:rPr lang="en-US" sz="3600" dirty="0"/>
              <a:t>Dayan, P. and Abbott, L. F. (2001). Theoretical Neuroscience. MIT Press, Cambridge.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Neurons and Synapses</a:t>
            </a:r>
          </a:p>
        </p:txBody>
      </p:sp>
      <p:pic>
        <p:nvPicPr>
          <p:cNvPr id="32" name="Picture 3" descr="cajal1-net"/>
          <p:cNvPicPr>
            <a:picLocks noChangeAspect="1" noChangeArrowheads="1"/>
          </p:cNvPicPr>
          <p:nvPr/>
        </p:nvPicPr>
        <p:blipFill>
          <a:blip r:embed="rId3" cstate="print"/>
          <a:srcRect/>
          <a:stretch>
            <a:fillRect/>
          </a:stretch>
        </p:blipFill>
        <p:spPr bwMode="auto">
          <a:xfrm>
            <a:off x="2816287" y="4843897"/>
            <a:ext cx="6679518" cy="5993332"/>
          </a:xfrm>
          <a:prstGeom prst="rect">
            <a:avLst/>
          </a:prstGeom>
          <a:noFill/>
          <a:ln w="9525">
            <a:noFill/>
            <a:miter lim="800000"/>
            <a:headEnd/>
            <a:tailEnd/>
          </a:ln>
        </p:spPr>
      </p:pic>
      <p:pic>
        <p:nvPicPr>
          <p:cNvPr id="31" name="Picture 8" descr="cajal-neuron"/>
          <p:cNvPicPr>
            <a:picLocks noChangeAspect="1" noChangeArrowheads="1"/>
          </p:cNvPicPr>
          <p:nvPr/>
        </p:nvPicPr>
        <p:blipFill>
          <a:blip r:embed="rId4" cstate="print"/>
          <a:srcRect/>
          <a:stretch>
            <a:fillRect/>
          </a:stretch>
        </p:blipFill>
        <p:spPr bwMode="auto">
          <a:xfrm>
            <a:off x="12310218" y="3366678"/>
            <a:ext cx="6368716" cy="6052763"/>
          </a:xfrm>
          <a:prstGeom prst="rect">
            <a:avLst/>
          </a:prstGeom>
          <a:noFill/>
          <a:ln w="9525">
            <a:noFill/>
            <a:miter lim="800000"/>
            <a:headEnd/>
            <a:tailEnd/>
          </a:ln>
        </p:spPr>
      </p:pic>
      <p:grpSp>
        <p:nvGrpSpPr>
          <p:cNvPr id="2" name="Group 11"/>
          <p:cNvGrpSpPr>
            <a:grpSpLocks/>
          </p:cNvGrpSpPr>
          <p:nvPr/>
        </p:nvGrpSpPr>
        <p:grpSpPr bwMode="auto">
          <a:xfrm>
            <a:off x="15109325" y="4728240"/>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
        <p:nvSpPr>
          <p:cNvPr id="13" name="TextBox 12"/>
          <p:cNvSpPr txBox="1"/>
          <p:nvPr/>
        </p:nvSpPr>
        <p:spPr>
          <a:xfrm>
            <a:off x="9495805" y="9419441"/>
            <a:ext cx="3549370" cy="707886"/>
          </a:xfrm>
          <a:prstGeom prst="rect">
            <a:avLst/>
          </a:prstGeom>
          <a:noFill/>
        </p:spPr>
        <p:txBody>
          <a:bodyPr wrap="none" rtlCol="0">
            <a:spAutoFit/>
          </a:bodyPr>
          <a:lstStyle/>
          <a:p>
            <a:r>
              <a:rPr lang="en-US" sz="4000" i="1" dirty="0"/>
              <a:t>Ramon y </a:t>
            </a:r>
            <a:r>
              <a:rPr lang="en-US" sz="4000" i="1" dirty="0" err="1"/>
              <a:t>Cajal</a:t>
            </a:r>
            <a:endParaRPr lang="en-US" sz="4000" i="1" dirty="0"/>
          </a:p>
        </p:txBody>
      </p:sp>
      <p:cxnSp>
        <p:nvCxnSpPr>
          <p:cNvPr id="14" name="Straight Connector 13"/>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 name="Group 42"/>
          <p:cNvGrpSpPr/>
          <p:nvPr/>
        </p:nvGrpSpPr>
        <p:grpSpPr>
          <a:xfrm flipH="1" flipV="1">
            <a:off x="6208295" y="3899784"/>
            <a:ext cx="5444134" cy="4956126"/>
            <a:chOff x="9495806" y="4985067"/>
            <a:chExt cx="3746030" cy="5808928"/>
          </a:xfrm>
        </p:grpSpPr>
        <p:sp>
          <p:nvSpPr>
            <p:cNvPr id="17" name="Oval 16"/>
            <p:cNvSpPr/>
            <p:nvPr/>
          </p:nvSpPr>
          <p:spPr>
            <a:xfrm>
              <a:off x="12937036" y="5975667"/>
              <a:ext cx="304800" cy="14921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17" idx="0"/>
            </p:cNvCxnSpPr>
            <p:nvPr/>
          </p:nvCxnSpPr>
          <p:spPr>
            <a:xfrm flipH="1" flipV="1">
              <a:off x="9495806" y="4985067"/>
              <a:ext cx="3593630" cy="990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7" idx="3"/>
            </p:cNvCxnSpPr>
            <p:nvPr/>
          </p:nvCxnSpPr>
          <p:spPr>
            <a:xfrm flipH="1">
              <a:off x="9495806" y="7249263"/>
              <a:ext cx="3485867" cy="35447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0" name="Rounded Rectangle 19"/>
          <p:cNvSpPr/>
          <p:nvPr/>
        </p:nvSpPr>
        <p:spPr>
          <a:xfrm>
            <a:off x="14750716" y="5418341"/>
            <a:ext cx="5293895" cy="4001100"/>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13718088" y="8256308"/>
            <a:ext cx="4339390" cy="1005357"/>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778554" y="2053125"/>
            <a:ext cx="5434501" cy="1846659"/>
          </a:xfrm>
          <a:prstGeom prst="rect">
            <a:avLst/>
          </a:prstGeom>
          <a:noFill/>
        </p:spPr>
        <p:txBody>
          <a:bodyPr wrap="none" rtlCol="0">
            <a:spAutoFit/>
          </a:bodyPr>
          <a:lstStyle/>
          <a:p>
            <a:r>
              <a:rPr lang="en-US" dirty="0">
                <a:solidFill>
                  <a:srgbClr val="FF0000"/>
                </a:solidFill>
              </a:rPr>
              <a:t>What happens </a:t>
            </a:r>
          </a:p>
          <a:p>
            <a:r>
              <a:rPr lang="en-US" dirty="0">
                <a:solidFill>
                  <a:srgbClr val="FF0000"/>
                </a:solidFill>
              </a:rPr>
              <a:t>    in a dendrite?</a:t>
            </a:r>
          </a:p>
        </p:txBody>
      </p:sp>
      <p:sp>
        <p:nvSpPr>
          <p:cNvPr id="25" name="TextBox 24"/>
          <p:cNvSpPr txBox="1"/>
          <p:nvPr/>
        </p:nvSpPr>
        <p:spPr>
          <a:xfrm>
            <a:off x="16166191" y="4495011"/>
            <a:ext cx="5352747" cy="1846659"/>
          </a:xfrm>
          <a:prstGeom prst="rect">
            <a:avLst/>
          </a:prstGeom>
          <a:noFill/>
        </p:spPr>
        <p:txBody>
          <a:bodyPr wrap="none" rtlCol="0">
            <a:spAutoFit/>
          </a:bodyPr>
          <a:lstStyle/>
          <a:p>
            <a:r>
              <a:rPr lang="en-US" dirty="0">
                <a:solidFill>
                  <a:srgbClr val="3550FE"/>
                </a:solidFill>
              </a:rPr>
              <a:t>What happens </a:t>
            </a:r>
          </a:p>
          <a:p>
            <a:r>
              <a:rPr lang="en-US" dirty="0">
                <a:solidFill>
                  <a:srgbClr val="3550FE"/>
                </a:solidFill>
              </a:rPr>
              <a:t>  at a synapse?</a:t>
            </a:r>
          </a:p>
        </p:txBody>
      </p:sp>
      <p:grpSp>
        <p:nvGrpSpPr>
          <p:cNvPr id="5" name="Group 64"/>
          <p:cNvGrpSpPr/>
          <p:nvPr/>
        </p:nvGrpSpPr>
        <p:grpSpPr>
          <a:xfrm flipH="1">
            <a:off x="13814340" y="4762159"/>
            <a:ext cx="4919036" cy="2482075"/>
            <a:chOff x="-2651292" y="1412776"/>
            <a:chExt cx="4919036" cy="2482075"/>
          </a:xfrm>
        </p:grpSpPr>
        <p:cxnSp>
          <p:nvCxnSpPr>
            <p:cNvPr id="27" name="Straight Arrow Connector 26"/>
            <p:cNvCxnSpPr/>
            <p:nvPr/>
          </p:nvCxnSpPr>
          <p:spPr bwMode="auto">
            <a:xfrm flipV="1">
              <a:off x="-1050071" y="1484784"/>
              <a:ext cx="3245807" cy="1903517"/>
            </a:xfrm>
            <a:prstGeom prst="straightConnector1">
              <a:avLst/>
            </a:prstGeom>
            <a:solidFill>
              <a:schemeClr val="accent1"/>
            </a:solidFill>
            <a:ln w="9525" cap="flat" cmpd="sng" algn="ctr">
              <a:solidFill>
                <a:schemeClr val="accent2"/>
              </a:solidFill>
              <a:prstDash val="solid"/>
              <a:round/>
              <a:headEnd type="none" w="med" len="med"/>
              <a:tailEnd type="arrow"/>
            </a:ln>
            <a:effectLst/>
          </p:spPr>
        </p:cxnSp>
        <p:sp>
          <p:nvSpPr>
            <p:cNvPr id="28" name="Text Box 24"/>
            <p:cNvSpPr txBox="1">
              <a:spLocks noChangeArrowheads="1"/>
            </p:cNvSpPr>
            <p:nvPr/>
          </p:nvSpPr>
          <p:spPr bwMode="auto">
            <a:xfrm>
              <a:off x="-2651292" y="3433186"/>
              <a:ext cx="1159292" cy="461665"/>
            </a:xfrm>
            <a:prstGeom prst="rect">
              <a:avLst/>
            </a:prstGeom>
            <a:noFill/>
            <a:ln w="9525">
              <a:noFill/>
              <a:miter lim="800000"/>
              <a:headEnd/>
              <a:tailEnd/>
            </a:ln>
          </p:spPr>
          <p:txBody>
            <a:bodyPr wrap="none">
              <a:spAutoFit/>
            </a:bodyPr>
            <a:lstStyle/>
            <a:p>
              <a:r>
                <a:rPr lang="en-US" dirty="0">
                  <a:solidFill>
                    <a:schemeClr val="accent2"/>
                  </a:solidFill>
                </a:rPr>
                <a:t>synapse</a:t>
              </a:r>
            </a:p>
          </p:txBody>
        </p:sp>
        <p:sp>
          <p:nvSpPr>
            <p:cNvPr id="29" name="Oval 28"/>
            <p:cNvSpPr/>
            <p:nvPr/>
          </p:nvSpPr>
          <p:spPr bwMode="auto">
            <a:xfrm>
              <a:off x="2195736" y="1412776"/>
              <a:ext cx="72008"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36" name="Freeform 35"/>
          <p:cNvSpPr/>
          <p:nvPr/>
        </p:nvSpPr>
        <p:spPr>
          <a:xfrm>
            <a:off x="13932568" y="2550695"/>
            <a:ext cx="2430379" cy="2310064"/>
          </a:xfrm>
          <a:custGeom>
            <a:avLst/>
            <a:gdLst>
              <a:gd name="connsiteX0" fmla="*/ 2430379 w 2430379"/>
              <a:gd name="connsiteY0" fmla="*/ 0 h 2310064"/>
              <a:gd name="connsiteX1" fmla="*/ 1973179 w 2430379"/>
              <a:gd name="connsiteY1" fmla="*/ 1925053 h 2310064"/>
              <a:gd name="connsiteX2" fmla="*/ 0 w 2430379"/>
              <a:gd name="connsiteY2" fmla="*/ 2310063 h 2310064"/>
            </a:gdLst>
            <a:ahLst/>
            <a:cxnLst>
              <a:cxn ang="0">
                <a:pos x="connsiteX0" y="connsiteY0"/>
              </a:cxn>
              <a:cxn ang="0">
                <a:pos x="connsiteX1" y="connsiteY1"/>
              </a:cxn>
              <a:cxn ang="0">
                <a:pos x="connsiteX2" y="connsiteY2"/>
              </a:cxn>
            </a:cxnLst>
            <a:rect l="l" t="t" r="r" b="b"/>
            <a:pathLst>
              <a:path w="2430379" h="2310064">
                <a:moveTo>
                  <a:pt x="2430379" y="0"/>
                </a:moveTo>
                <a:cubicBezTo>
                  <a:pt x="2404310" y="770021"/>
                  <a:pt x="2378242" y="1540043"/>
                  <a:pt x="1973179" y="1925053"/>
                </a:cubicBezTo>
                <a:cubicBezTo>
                  <a:pt x="1568116" y="2310064"/>
                  <a:pt x="784058" y="2310063"/>
                  <a:pt x="0" y="2310063"/>
                </a:cubicBezTo>
              </a:path>
            </a:pathLst>
          </a:custGeom>
          <a:ln>
            <a:solidFill>
              <a:srgbClr val="3550F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340" y="3382981"/>
            <a:ext cx="9250439" cy="2921566"/>
          </a:xfrm>
        </p:spPr>
        <p:txBody>
          <a:bodyPr wrap="square" lIns="91440" tIns="45720" rIns="91440" bIns="45720" numCol="1" anchor="t" anchorCtr="0" compatLnSpc="1">
            <a:prstTxWarp prst="textNoShape">
              <a:avLst/>
            </a:prstTxWarp>
          </a:bodyPr>
          <a:lstStyle/>
          <a:p>
            <a:pPr>
              <a:defRPr/>
            </a:pPr>
            <a:r>
              <a:rPr lang="en-US" dirty="0">
                <a:latin typeface="Impact" charset="0"/>
                <a:cs typeface="Impact" charset="0"/>
              </a:rPr>
              <a:t>Biological Modeling</a:t>
            </a:r>
            <a:br>
              <a:rPr lang="en-US" dirty="0">
                <a:latin typeface="Impact" charset="0"/>
                <a:cs typeface="Impact" charset="0"/>
              </a:rPr>
            </a:br>
            <a:r>
              <a:rPr lang="en-US" dirty="0">
                <a:latin typeface="Impact" charset="0"/>
                <a:cs typeface="Impact" charset="0"/>
              </a:rPr>
              <a:t>of Neural Networks</a:t>
            </a:r>
            <a:br>
              <a:rPr lang="en-US" dirty="0">
                <a:latin typeface="Impact" charset="0"/>
                <a:cs typeface="Impact" charset="0"/>
              </a:rPr>
            </a:br>
            <a:endParaRPr dirty="0">
              <a:latin typeface="Impact" charset="0"/>
              <a:cs typeface="Impact" charset="0"/>
            </a:endParaRPr>
          </a:p>
        </p:txBody>
      </p:sp>
      <p:sp>
        <p:nvSpPr>
          <p:cNvPr id="9219" name="Text Placeholder 2"/>
          <p:cNvSpPr>
            <a:spLocks noGrp="1"/>
          </p:cNvSpPr>
          <p:nvPr>
            <p:ph type="body" sz="quarter" idx="12"/>
          </p:nvPr>
        </p:nvSpPr>
        <p:spPr bwMode="auto">
          <a:xfrm>
            <a:off x="952340" y="5693660"/>
            <a:ext cx="10160829" cy="3204278"/>
          </a:xfrm>
          <a:noFill/>
          <a:ln>
            <a:miter lim="800000"/>
            <a:headEnd/>
            <a:tailEnd/>
          </a:ln>
        </p:spPr>
        <p:txBody>
          <a:bodyPr wrap="square" lIns="91440" tIns="45720" rIns="91440" bIns="45720" numCol="1" anchor="t" anchorCtr="0" compatLnSpc="1">
            <a:prstTxWarp prst="textNoShape">
              <a:avLst/>
            </a:prstTxWarp>
          </a:bodyPr>
          <a:lstStyle/>
          <a:p>
            <a:r>
              <a:rPr lang="en-US" sz="5400" dirty="0">
                <a:latin typeface="Arial Narrow" pitchFamily="34" charset="0"/>
                <a:ea typeface="ＭＳ Ｐゴシック" pitchFamily="34" charset="-128"/>
              </a:rPr>
              <a:t>Week 4 </a:t>
            </a:r>
          </a:p>
          <a:p>
            <a:r>
              <a:rPr lang="en-US" sz="5400" dirty="0">
                <a:latin typeface="Arial Narrow" pitchFamily="34" charset="0"/>
                <a:ea typeface="ＭＳ Ｐゴシック" pitchFamily="34" charset="-128"/>
              </a:rPr>
              <a:t>– Reducing detail</a:t>
            </a:r>
            <a:endParaRPr lang="en-US" dirty="0">
              <a:latin typeface="Arial Narrow" pitchFamily="34" charset="0"/>
              <a:ea typeface="ＭＳ Ｐゴシック" pitchFamily="34" charset="-128"/>
            </a:endParaRPr>
          </a:p>
          <a:p>
            <a:r>
              <a:rPr lang="en-US" dirty="0">
                <a:latin typeface="Arial Narrow" pitchFamily="34" charset="0"/>
                <a:ea typeface="ＭＳ Ｐゴシック" pitchFamily="34" charset="-128"/>
              </a:rPr>
              <a:t>-  </a:t>
            </a:r>
            <a:r>
              <a:rPr lang="en-US" sz="6000" dirty="0">
                <a:latin typeface="Arial Narrow" pitchFamily="34" charset="0"/>
                <a:ea typeface="ＭＳ Ｐゴシック" pitchFamily="34" charset="-128"/>
              </a:rPr>
              <a:t>Adding detail</a:t>
            </a:r>
            <a:endParaRPr lang="en-US" dirty="0">
              <a:latin typeface="Arial Narrow" pitchFamily="34" charset="0"/>
              <a:ea typeface="ＭＳ Ｐゴシック" pitchFamily="34" charset="-128"/>
            </a:endParaRPr>
          </a:p>
        </p:txBody>
      </p:sp>
      <p:sp>
        <p:nvSpPr>
          <p:cNvPr id="9220" name="Text Placeholder 3"/>
          <p:cNvSpPr>
            <a:spLocks noGrp="1"/>
          </p:cNvSpPr>
          <p:nvPr>
            <p:ph type="body" sz="quarter" idx="13"/>
          </p:nvPr>
        </p:nvSpPr>
        <p:spPr bwMode="auto">
          <a:xfrm>
            <a:off x="1120782" y="8897938"/>
            <a:ext cx="7638207" cy="1906420"/>
          </a:xfrm>
          <a:noFill/>
          <a:ln>
            <a:miter lim="800000"/>
            <a:headEnd/>
            <a:tailEnd/>
          </a:ln>
        </p:spPr>
        <p:txBody>
          <a:bodyPr wrap="square" lIns="91440" tIns="45720" rIns="91440" bIns="45720" numCol="1" anchor="t" anchorCtr="0" compatLnSpc="1">
            <a:prstTxWarp prst="textNoShape">
              <a:avLst/>
            </a:prstTxWarp>
          </a:bodyPr>
          <a:lstStyle/>
          <a:p>
            <a:r>
              <a:rPr lang="en-US" dirty="0" err="1">
                <a:latin typeface="Arial Narrow" pitchFamily="34" charset="0"/>
                <a:ea typeface="ＭＳ Ｐゴシック" pitchFamily="34" charset="-128"/>
              </a:rPr>
              <a:t>Wulfram</a:t>
            </a:r>
            <a:r>
              <a:rPr lang="en-US" dirty="0">
                <a:latin typeface="Arial Narrow" pitchFamily="34" charset="0"/>
                <a:ea typeface="ＭＳ Ｐゴシック" pitchFamily="34" charset="-128"/>
              </a:rPr>
              <a:t> Gerstner</a:t>
            </a:r>
          </a:p>
          <a:p>
            <a:r>
              <a:rPr lang="en-US" sz="4000" dirty="0">
                <a:latin typeface="Arial Narrow" pitchFamily="34" charset="0"/>
                <a:ea typeface="ＭＳ Ｐゴシック" pitchFamily="34" charset="-128"/>
              </a:rPr>
              <a:t>EPFL, Lausanne, Switzerland</a:t>
            </a:r>
          </a:p>
        </p:txBody>
      </p:sp>
      <p:sp>
        <p:nvSpPr>
          <p:cNvPr id="7" name="Espace réservé du contenu 1"/>
          <p:cNvSpPr txBox="1">
            <a:spLocks/>
          </p:cNvSpPr>
          <p:nvPr/>
        </p:nvSpPr>
        <p:spPr bwMode="auto">
          <a:xfrm>
            <a:off x="11185359" y="1866971"/>
            <a:ext cx="10422104" cy="9769642"/>
          </a:xfrm>
          <a:prstGeom prst="rect">
            <a:avLst/>
          </a:prstGeom>
          <a:noFill/>
          <a:ln>
            <a:miter lim="800000"/>
            <a:headEnd/>
            <a:tailEnd/>
          </a:ln>
        </p:spPr>
        <p:txBody>
          <a:bodyPr vert="horz" wrap="square" numCol="1" anchor="ctr" anchorCtr="0" compatLnSpc="1">
            <a:prstTxWarp prst="textNoShape">
              <a:avLst/>
            </a:prstTxWarp>
          </a:bodyPr>
          <a:lstStyle/>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noProof="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 </a:t>
            </a:r>
            <a:r>
              <a:rPr lang="fr-CH" sz="5400" b="1" dirty="0" err="1">
                <a:latin typeface="Arial Narrow" pitchFamily="34" charset="0"/>
                <a:cs typeface="ＭＳ Ｐゴシック" charset="0"/>
              </a:rPr>
              <a:t>From</a:t>
            </a:r>
            <a:r>
              <a:rPr lang="fr-CH" sz="5400" b="1" dirty="0">
                <a:latin typeface="Arial Narrow" pitchFamily="34" charset="0"/>
                <a:cs typeface="ＭＳ Ｐゴシック" charset="0"/>
              </a:rPr>
              <a:t> Hodgkin-Huxley to 2D</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endParaRPr lang="fr-CH" sz="5400" noProof="0" dirty="0">
              <a:latin typeface="Arial Narrow" pitchFamily="34" charset="0"/>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.2 </a:t>
            </a:r>
            <a:r>
              <a:rPr lang="fr-CH" sz="5400" b="1" dirty="0">
                <a:latin typeface="Arial Narrow" pitchFamily="34" charset="0"/>
                <a:cs typeface="ＭＳ Ｐゴシック" charset="0"/>
              </a:rPr>
              <a:t> Phase Plane </a:t>
            </a:r>
            <a:r>
              <a:rPr lang="fr-CH" sz="5400" b="1" dirty="0" err="1">
                <a:latin typeface="Arial Narrow" pitchFamily="34" charset="0"/>
                <a:cs typeface="ＭＳ Ｐゴシック" charset="0"/>
              </a:rPr>
              <a:t>Analysis</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509713" marR="0" lvl="1" indent="-568325" algn="l" defTabSz="1079500" rtl="0" eaLnBrk="0" fontAlgn="base" latinLnBrk="0" hangingPunct="0">
              <a:lnSpc>
                <a:spcPct val="100000"/>
              </a:lnSpc>
              <a:spcBef>
                <a:spcPct val="0"/>
              </a:spcBef>
              <a:spcAft>
                <a:spcPct val="0"/>
              </a:spcAft>
              <a:buClr>
                <a:srgbClr val="FF0000"/>
              </a:buClr>
              <a:buSzPct val="150000"/>
              <a:tabLst/>
              <a:defRPr/>
            </a:pPr>
            <a:r>
              <a:rPr kumimoji="0" lang="fr-CH" sz="4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mn-cs"/>
              </a:rPr>
              <a:t>      </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5400" dirty="0">
                <a:latin typeface="Arial Narrow" pitchFamily="34" charset="0"/>
                <a:cs typeface="ＭＳ Ｐゴシック" charset="0"/>
              </a:rPr>
              <a:t>3</a:t>
            </a:r>
            <a:r>
              <a:rPr kumimoji="0" lang="fr-CH" sz="54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.3 </a:t>
            </a:r>
            <a:r>
              <a:rPr lang="fr-CH" sz="5400" b="1" dirty="0" err="1">
                <a:latin typeface="Arial Narrow" pitchFamily="34" charset="0"/>
                <a:cs typeface="ＭＳ Ｐゴシック" charset="0"/>
              </a:rPr>
              <a:t>Analysis</a:t>
            </a:r>
            <a:r>
              <a:rPr lang="fr-CH" sz="5400" b="1" dirty="0">
                <a:latin typeface="Arial Narrow" pitchFamily="34" charset="0"/>
                <a:cs typeface="ＭＳ Ｐゴシック" charset="0"/>
              </a:rPr>
              <a:t> of  a 2D </a:t>
            </a:r>
            <a:r>
              <a:rPr lang="fr-CH" sz="5400" b="1" dirty="0" err="1">
                <a:latin typeface="Arial Narrow" pitchFamily="34" charset="0"/>
                <a:cs typeface="ＭＳ Ｐゴシック" charset="0"/>
              </a:rPr>
              <a:t>Neuron</a:t>
            </a:r>
            <a:r>
              <a:rPr lang="fr-CH" sz="5400" b="1" dirty="0">
                <a:latin typeface="Arial Narrow" pitchFamily="34" charset="0"/>
                <a:cs typeface="ＭＳ Ｐゴシック" charset="0"/>
              </a:rPr>
              <a:t> </a:t>
            </a:r>
            <a:r>
              <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Model</a:t>
            </a:r>
          </a:p>
          <a:p>
            <a:pPr marL="1079500" lvl="0" indent="-568325" eaLnBrk="0" hangingPunct="0">
              <a:buClr>
                <a:srgbClr val="FF0000"/>
              </a:buClr>
              <a:buSzPct val="150000"/>
              <a:defRPr/>
            </a:pPr>
            <a:r>
              <a:rPr lang="fr-CH" sz="5400" b="1" dirty="0">
                <a:latin typeface="Arial Narrow" pitchFamily="34" charset="0"/>
                <a:cs typeface="ＭＳ Ｐゴシック" charset="0"/>
              </a:rPr>
              <a:t>        </a:t>
            </a:r>
            <a:endParaRPr kumimoji="0" lang="fr-CH" sz="5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6000" noProof="0" dirty="0">
                <a:latin typeface="Arial Narrow" pitchFamily="34" charset="0"/>
                <a:cs typeface="ＭＳ Ｐゴシック" charset="0"/>
              </a:rPr>
              <a:t>4</a:t>
            </a:r>
            <a:r>
              <a:rPr kumimoji="0" lang="fr-CH" sz="6000" b="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.1 </a:t>
            </a:r>
            <a:r>
              <a:rPr lang="fr-CH" sz="6000" b="1" dirty="0">
                <a:latin typeface="Arial Narrow" pitchFamily="34" charset="0"/>
                <a:cs typeface="ＭＳ Ｐゴシック" charset="0"/>
              </a:rPr>
              <a:t>Type I and II </a:t>
            </a:r>
            <a:r>
              <a:rPr lang="fr-CH" sz="6000" b="1" dirty="0" err="1">
                <a:latin typeface="Arial Narrow" pitchFamily="34" charset="0"/>
                <a:cs typeface="ＭＳ Ｐゴシック" charset="0"/>
              </a:rPr>
              <a:t>Neuron</a:t>
            </a:r>
            <a:r>
              <a:rPr lang="fr-CH" sz="6000" b="1" dirty="0">
                <a:latin typeface="Arial Narrow" pitchFamily="34" charset="0"/>
                <a:cs typeface="ＭＳ Ｐゴシック" charset="0"/>
              </a:rPr>
              <a:t> </a:t>
            </a:r>
            <a:r>
              <a:rPr lang="fr-CH" sz="6000" b="1" dirty="0" err="1">
                <a:latin typeface="Arial Narrow" pitchFamily="34" charset="0"/>
                <a:cs typeface="ＭＳ Ｐゴシック" charset="0"/>
              </a:rPr>
              <a:t>Models</a:t>
            </a:r>
            <a:endPar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4400" b="1" dirty="0">
                <a:latin typeface="Arial Narrow" pitchFamily="34" charset="0"/>
                <a:cs typeface="ＭＳ Ｐゴシック" charset="0"/>
              </a:rPr>
              <a:t>         </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limit</a:t>
            </a:r>
            <a:r>
              <a:rPr lang="fr-CH" sz="4400" dirty="0">
                <a:latin typeface="Arial Narrow" pitchFamily="34" charset="0"/>
                <a:cs typeface="ＭＳ Ｐゴシック" charset="0"/>
              </a:rPr>
              <a:t> cycles</a:t>
            </a:r>
          </a:p>
          <a:p>
            <a:pPr marL="1079500" lvl="0" indent="-568325" eaLnBrk="0" hangingPunct="0">
              <a:buClr>
                <a:srgbClr val="FF0000"/>
              </a:buClr>
              <a:buSzPct val="150000"/>
              <a:defRPr/>
            </a:pPr>
            <a:r>
              <a:rPr lang="fr-CH" sz="4400" dirty="0">
                <a:latin typeface="Arial Narrow" pitchFamily="34" charset="0"/>
                <a:cs typeface="ＭＳ Ｐゴシック" charset="0"/>
              </a:rPr>
              <a:t>        -  </a:t>
            </a:r>
            <a:r>
              <a:rPr lang="fr-CH" sz="4400" dirty="0" err="1">
                <a:latin typeface="Arial Narrow" pitchFamily="34" charset="0"/>
                <a:cs typeface="ＭＳ Ｐゴシック" charset="0"/>
              </a:rPr>
              <a:t>where</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is</a:t>
            </a:r>
            <a:r>
              <a:rPr lang="fr-CH" sz="4400" dirty="0">
                <a:latin typeface="Arial Narrow" pitchFamily="34" charset="0"/>
                <a:cs typeface="ＭＳ Ｐゴシック" charset="0"/>
              </a:rPr>
              <a:t> the </a:t>
            </a:r>
            <a:r>
              <a:rPr lang="fr-CH" sz="4400" dirty="0" err="1">
                <a:latin typeface="Arial Narrow" pitchFamily="34" charset="0"/>
                <a:cs typeface="ＭＳ Ｐゴシック" charset="0"/>
              </a:rPr>
              <a:t>firing</a:t>
            </a:r>
            <a:r>
              <a:rPr lang="fr-CH" sz="4400" dirty="0">
                <a:latin typeface="Arial Narrow" pitchFamily="34" charset="0"/>
                <a:cs typeface="ＭＳ Ｐゴシック" charset="0"/>
              </a:rPr>
              <a:t> </a:t>
            </a:r>
            <a:r>
              <a:rPr lang="fr-CH" sz="4400" dirty="0" err="1">
                <a:latin typeface="Arial Narrow" pitchFamily="34" charset="0"/>
                <a:cs typeface="ＭＳ Ｐゴシック" charset="0"/>
              </a:rPr>
              <a:t>threshold</a:t>
            </a:r>
            <a:r>
              <a:rPr lang="fr-CH" sz="4400" dirty="0">
                <a:latin typeface="Arial Narrow" pitchFamily="34" charset="0"/>
                <a:cs typeface="ＭＳ Ｐゴシック" charset="0"/>
              </a:rPr>
              <a:t>?</a:t>
            </a: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kumimoji="0" lang="fr-CH" sz="4400" b="1"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rPr>
              <a:t>        - </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separation</a:t>
            </a:r>
            <a:r>
              <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of time </a:t>
            </a:r>
            <a:r>
              <a:rPr kumimoji="0" lang="fr-CH" sz="4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scales</a:t>
            </a:r>
            <a:endParaRPr kumimoji="0" lang="fr-CH" sz="4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endParaRPr>
          </a:p>
          <a:p>
            <a:pPr marL="1079500" marR="0" lvl="0" indent="-568325" algn="l" defTabSz="1079500" rtl="0" eaLnBrk="0" fontAlgn="base" latinLnBrk="0" hangingPunct="0">
              <a:lnSpc>
                <a:spcPct val="100000"/>
              </a:lnSpc>
              <a:spcBef>
                <a:spcPct val="0"/>
              </a:spcBef>
              <a:spcAft>
                <a:spcPct val="0"/>
              </a:spcAft>
              <a:buClr>
                <a:srgbClr val="FF0000"/>
              </a:buClr>
              <a:buSzPct val="150000"/>
              <a:buFont typeface="Arial" charset="0"/>
              <a:buNone/>
              <a:tabLst/>
              <a:defRPr/>
            </a:pPr>
            <a:r>
              <a:rPr lang="fr-CH" sz="6000" b="1" baseline="0" dirty="0">
                <a:latin typeface="Arial Narrow" pitchFamily="34" charset="0"/>
                <a:cs typeface="ＭＳ Ｐゴシック" charset="0"/>
              </a:rPr>
              <a:t>4.2. Dendrites</a:t>
            </a:r>
          </a:p>
          <a:p>
            <a:pPr marL="1079500" lvl="0" indent="-568325" eaLnBrk="0" hangingPunct="0">
              <a:buClr>
                <a:srgbClr val="FF0000"/>
              </a:buClr>
              <a:buSzPct val="150000"/>
              <a:defRPr/>
            </a:pPr>
            <a:r>
              <a:rPr kumimoji="0" lang="fr-CH" sz="60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 </a:t>
            </a:r>
            <a:r>
              <a:rPr lang="fr-CH" sz="6000" dirty="0">
                <a:latin typeface="Arial Narrow" pitchFamily="34" charset="0"/>
                <a:cs typeface="ＭＳ Ｐゴシック" charset="0"/>
              </a:rPr>
              <a:t>synapses</a:t>
            </a:r>
          </a:p>
          <a:p>
            <a:pPr marL="1079500" lvl="0" indent="-568325" eaLnBrk="0" hangingPunct="0">
              <a:buClr>
                <a:srgbClr val="FF0000"/>
              </a:buClr>
              <a:buSzPct val="150000"/>
              <a:defRPr/>
            </a:pPr>
            <a:r>
              <a:rPr kumimoji="0" lang="fr-CH" sz="6000" b="1"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cable</a:t>
            </a:r>
            <a:r>
              <a:rPr kumimoji="0" lang="fr-CH" sz="5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r>
              <a:rPr kumimoji="0" lang="fr-CH" sz="5400" i="0" u="none" strike="noStrike" kern="1200" cap="none" spc="0" normalizeH="0" noProof="0" dirty="0" err="1">
                <a:ln>
                  <a:noFill/>
                </a:ln>
                <a:solidFill>
                  <a:schemeClr val="tx1"/>
                </a:solidFill>
                <a:effectLst/>
                <a:uLnTx/>
                <a:uFillTx/>
                <a:latin typeface="Arial Narrow" pitchFamily="34" charset="0"/>
                <a:ea typeface="ＭＳ Ｐゴシック" pitchFamily="34" charset="-128"/>
                <a:cs typeface="ＭＳ Ｐゴシック" charset="0"/>
              </a:rPr>
              <a:t>equation</a:t>
            </a:r>
            <a:r>
              <a:rPr kumimoji="0" lang="fr-CH" sz="5400" i="0" u="none" strike="noStrike" kern="1200" cap="none" spc="0" normalizeH="0" noProof="0" dirty="0">
                <a:ln>
                  <a:noFill/>
                </a:ln>
                <a:solidFill>
                  <a:schemeClr val="tx1"/>
                </a:solidFill>
                <a:effectLst/>
                <a:uLnTx/>
                <a:uFillTx/>
                <a:latin typeface="Arial Narrow" pitchFamily="34" charset="0"/>
                <a:ea typeface="ＭＳ Ｐゴシック" pitchFamily="34" charset="-128"/>
                <a:cs typeface="ＭＳ Ｐゴシック" charset="0"/>
              </a:rPr>
              <a:t> </a:t>
            </a:r>
            <a:endParaRPr kumimoji="0" lang="fr-CH" sz="7200" i="0" u="none" strike="noStrike" kern="1200" cap="none" spc="0" normalizeH="0" baseline="0" noProof="0" dirty="0">
              <a:ln>
                <a:noFill/>
              </a:ln>
              <a:solidFill>
                <a:schemeClr val="tx1"/>
              </a:solidFill>
              <a:effectLst/>
              <a:uLnTx/>
              <a:uFillTx/>
              <a:latin typeface="Arial Narrow" pitchFamily="34" charset="0"/>
              <a:ea typeface="ＭＳ Ｐゴシック" pitchFamily="34" charset="-128"/>
              <a:cs typeface="ＭＳ Ｐゴシック" charset="0"/>
            </a:endParaRPr>
          </a:p>
        </p:txBody>
      </p:sp>
      <p:sp>
        <p:nvSpPr>
          <p:cNvPr id="8" name="Text Placeholder 2"/>
          <p:cNvSpPr txBox="1">
            <a:spLocks/>
          </p:cNvSpPr>
          <p:nvPr/>
        </p:nvSpPr>
        <p:spPr bwMode="auto">
          <a:xfrm>
            <a:off x="1925053" y="368884"/>
            <a:ext cx="19346777" cy="9064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685800" marR="0" lvl="0" indent="-685800" algn="l" defTabSz="1079500" rtl="0" eaLnBrk="0" fontAlgn="base" latinLnBrk="0" hangingPunct="0">
              <a:lnSpc>
                <a:spcPct val="100000"/>
              </a:lnSpc>
              <a:spcBef>
                <a:spcPts val="1413"/>
              </a:spcBef>
              <a:spcAft>
                <a:spcPct val="0"/>
              </a:spcAft>
              <a:buClr>
                <a:srgbClr val="FF0000"/>
              </a:buClr>
              <a:buSzPct val="150000"/>
              <a:buFontTx/>
              <a:buNone/>
              <a:tabLst/>
              <a:defRPr/>
            </a:pPr>
            <a:r>
              <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rPr>
              <a:t>  Week 4 – part</a:t>
            </a:r>
            <a:r>
              <a:rPr lang="en-US" sz="5400" b="1" noProof="0" dirty="0">
                <a:solidFill>
                  <a:srgbClr val="C30000"/>
                </a:solidFill>
                <a:latin typeface="Arial Narrow" pitchFamily="34" charset="0"/>
                <a:cs typeface="Arial Narrow" charset="0"/>
              </a:rPr>
              <a:t> 2</a:t>
            </a:r>
            <a:r>
              <a:rPr lang="en-US" sz="5400" b="1" dirty="0">
                <a:solidFill>
                  <a:srgbClr val="C30000"/>
                </a:solidFill>
                <a:latin typeface="Arial Narrow" pitchFamily="34" charset="0"/>
                <a:cs typeface="Arial Narrow" charset="0"/>
              </a:rPr>
              <a:t>: More Detail – compartmental models</a:t>
            </a:r>
            <a:endParaRPr kumimoji="0" lang="en-US" sz="5400" b="1" i="0" u="none" strike="noStrike" kern="1200" cap="none" spc="0" normalizeH="0" baseline="0" noProof="0" dirty="0">
              <a:ln>
                <a:noFill/>
              </a:ln>
              <a:solidFill>
                <a:srgbClr val="C30000"/>
              </a:solidFill>
              <a:effectLst/>
              <a:uLnTx/>
              <a:uFillTx/>
              <a:latin typeface="Arial Narrow" pitchFamily="34" charset="0"/>
              <a:ea typeface="ＭＳ Ｐゴシック" pitchFamily="34" charset="-128"/>
              <a:cs typeface="Arial Narrow" charset="0"/>
            </a:endParaRPr>
          </a:p>
        </p:txBody>
      </p:sp>
      <p:grpSp>
        <p:nvGrpSpPr>
          <p:cNvPr id="3" name="Group 12"/>
          <p:cNvGrpSpPr/>
          <p:nvPr/>
        </p:nvGrpSpPr>
        <p:grpSpPr>
          <a:xfrm>
            <a:off x="11341768" y="2985174"/>
            <a:ext cx="312822" cy="659981"/>
            <a:chOff x="11381873" y="2275724"/>
            <a:chExt cx="312822" cy="659981"/>
          </a:xfrm>
        </p:grpSpPr>
        <p:cxnSp>
          <p:nvCxnSpPr>
            <p:cNvPr id="10" name="Straight Connector 9"/>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1349790" y="11155352"/>
            <a:ext cx="9773651" cy="962522"/>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10"/>
          <p:cNvGrpSpPr/>
          <p:nvPr/>
        </p:nvGrpSpPr>
        <p:grpSpPr>
          <a:xfrm>
            <a:off x="11341768" y="1479471"/>
            <a:ext cx="312822" cy="659981"/>
            <a:chOff x="11381873" y="2275724"/>
            <a:chExt cx="312822" cy="659981"/>
          </a:xfrm>
        </p:grpSpPr>
        <p:cxnSp>
          <p:nvCxnSpPr>
            <p:cNvPr id="15" name="Straight Connector 14"/>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Group 19"/>
          <p:cNvGrpSpPr/>
          <p:nvPr/>
        </p:nvGrpSpPr>
        <p:grpSpPr>
          <a:xfrm>
            <a:off x="11349790" y="4615683"/>
            <a:ext cx="312822" cy="659981"/>
            <a:chOff x="11381873" y="2275724"/>
            <a:chExt cx="312822" cy="659981"/>
          </a:xfrm>
        </p:grpSpPr>
        <p:cxnSp>
          <p:nvCxnSpPr>
            <p:cNvPr id="21" name="Straight Connector 20"/>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6" name="Group 19"/>
          <p:cNvGrpSpPr/>
          <p:nvPr/>
        </p:nvGrpSpPr>
        <p:grpSpPr>
          <a:xfrm>
            <a:off x="11281473" y="6439226"/>
            <a:ext cx="312822" cy="659981"/>
            <a:chOff x="11381873" y="2275724"/>
            <a:chExt cx="312822" cy="659981"/>
          </a:xfrm>
        </p:grpSpPr>
        <p:cxnSp>
          <p:nvCxnSpPr>
            <p:cNvPr id="18" name="Straight Connector 17"/>
            <p:cNvCxnSpPr/>
            <p:nvPr/>
          </p:nvCxnSpPr>
          <p:spPr>
            <a:xfrm>
              <a:off x="11381873" y="2574758"/>
              <a:ext cx="312822" cy="36094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94695" y="2275724"/>
              <a:ext cx="0" cy="65998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Dendrites</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48834" name="Picture 2"/>
          <p:cNvPicPr>
            <a:picLocks noChangeAspect="1" noChangeArrowheads="1"/>
          </p:cNvPicPr>
          <p:nvPr/>
        </p:nvPicPr>
        <p:blipFill>
          <a:blip r:embed="rId3"/>
          <a:srcRect/>
          <a:stretch>
            <a:fillRect/>
          </a:stretch>
        </p:blipFill>
        <p:spPr bwMode="auto">
          <a:xfrm>
            <a:off x="4593890" y="1797050"/>
            <a:ext cx="16316325" cy="6210300"/>
          </a:xfrm>
          <a:prstGeom prst="rect">
            <a:avLst/>
          </a:prstGeom>
          <a:noFill/>
          <a:ln w="9525">
            <a:noFill/>
            <a:miter lim="800000"/>
            <a:headEnd/>
            <a:tailEnd/>
          </a:ln>
        </p:spPr>
      </p:pic>
      <p:pic>
        <p:nvPicPr>
          <p:cNvPr id="249858" name="Picture 2"/>
          <p:cNvPicPr>
            <a:picLocks noChangeAspect="1" noChangeArrowheads="1"/>
          </p:cNvPicPr>
          <p:nvPr/>
        </p:nvPicPr>
        <p:blipFill>
          <a:blip r:embed="rId4"/>
          <a:srcRect/>
          <a:stretch>
            <a:fillRect/>
          </a:stretch>
        </p:blipFill>
        <p:spPr bwMode="auto">
          <a:xfrm>
            <a:off x="4527215" y="8007350"/>
            <a:ext cx="16383000" cy="307657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9F3808-68BF-486A-9563-3F65B294EB1D}"/>
              </a:ext>
            </a:extLst>
          </p:cNvPr>
          <p:cNvPicPr>
            <a:picLocks noChangeAspect="1"/>
          </p:cNvPicPr>
          <p:nvPr/>
        </p:nvPicPr>
        <p:blipFill>
          <a:blip r:embed="rId2"/>
          <a:stretch>
            <a:fillRect/>
          </a:stretch>
        </p:blipFill>
        <p:spPr>
          <a:xfrm>
            <a:off x="-473065" y="0"/>
            <a:ext cx="22080528" cy="12154279"/>
          </a:xfrm>
          <a:prstGeom prst="rect">
            <a:avLst/>
          </a:prstGeom>
        </p:spPr>
      </p:pic>
    </p:spTree>
    <p:extLst>
      <p:ext uri="{BB962C8B-B14F-4D97-AF65-F5344CB8AC3E}">
        <p14:creationId xmlns:p14="http://schemas.microsoft.com/office/powerpoint/2010/main" val="613039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Review: Biophysics of neurons</a:t>
            </a:r>
          </a:p>
        </p:txBody>
      </p:sp>
      <p:pic>
        <p:nvPicPr>
          <p:cNvPr id="31" name="Picture 8" descr="cajal-neuron"/>
          <p:cNvPicPr>
            <a:picLocks noChangeAspect="1" noChangeArrowheads="1"/>
          </p:cNvPicPr>
          <p:nvPr/>
        </p:nvPicPr>
        <p:blipFill>
          <a:blip r:embed="rId3" cstate="print"/>
          <a:srcRect/>
          <a:stretch>
            <a:fillRect/>
          </a:stretch>
        </p:blipFill>
        <p:spPr bwMode="auto">
          <a:xfrm>
            <a:off x="12310218" y="3920127"/>
            <a:ext cx="6368716" cy="6052763"/>
          </a:xfrm>
          <a:prstGeom prst="rect">
            <a:avLst/>
          </a:prstGeom>
          <a:noFill/>
          <a:ln w="9525">
            <a:noFill/>
            <a:miter lim="800000"/>
            <a:headEnd/>
            <a:tailEnd/>
          </a:ln>
        </p:spPr>
      </p:pic>
      <p:sp>
        <p:nvSpPr>
          <p:cNvPr id="39" name="Freeform 10"/>
          <p:cNvSpPr>
            <a:spLocks/>
          </p:cNvSpPr>
          <p:nvPr/>
        </p:nvSpPr>
        <p:spPr bwMode="auto">
          <a:xfrm>
            <a:off x="16056039" y="6931295"/>
            <a:ext cx="2377948" cy="2204490"/>
          </a:xfrm>
          <a:custGeom>
            <a:avLst/>
            <a:gdLst>
              <a:gd name="T0" fmla="*/ 0 w 864"/>
              <a:gd name="T1" fmla="*/ 2147483647 h 920"/>
              <a:gd name="T2" fmla="*/ 2147483647 w 864"/>
              <a:gd name="T3" fmla="*/ 2147483647 h 920"/>
              <a:gd name="T4" fmla="*/ 2147483647 w 864"/>
              <a:gd name="T5" fmla="*/ 2147483647 h 920"/>
              <a:gd name="T6" fmla="*/ 2147483647 w 864"/>
              <a:gd name="T7" fmla="*/ 2147483647 h 920"/>
              <a:gd name="T8" fmla="*/ 2147483647 w 864"/>
              <a:gd name="T9" fmla="*/ 2147483647 h 920"/>
              <a:gd name="T10" fmla="*/ 2147483647 w 864"/>
              <a:gd name="T11" fmla="*/ 2147483647 h 920"/>
              <a:gd name="T12" fmla="*/ 2147483647 w 864"/>
              <a:gd name="T13" fmla="*/ 2147483647 h 920"/>
              <a:gd name="T14" fmla="*/ 2147483647 w 864"/>
              <a:gd name="T15" fmla="*/ 2147483647 h 920"/>
              <a:gd name="T16" fmla="*/ 2147483647 w 864"/>
              <a:gd name="T17" fmla="*/ 2147483647 h 920"/>
              <a:gd name="T18" fmla="*/ 2147483647 w 864"/>
              <a:gd name="T19" fmla="*/ 2147483647 h 920"/>
              <a:gd name="T20" fmla="*/ 2147483647 w 864"/>
              <a:gd name="T21" fmla="*/ 2147483647 h 9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920"/>
              <a:gd name="T35" fmla="*/ 864 w 864"/>
              <a:gd name="T36" fmla="*/ 920 h 9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920">
                <a:moveTo>
                  <a:pt x="0" y="768"/>
                </a:moveTo>
                <a:cubicBezTo>
                  <a:pt x="56" y="772"/>
                  <a:pt x="112" y="776"/>
                  <a:pt x="144" y="768"/>
                </a:cubicBezTo>
                <a:cubicBezTo>
                  <a:pt x="176" y="760"/>
                  <a:pt x="176" y="752"/>
                  <a:pt x="192" y="720"/>
                </a:cubicBezTo>
                <a:cubicBezTo>
                  <a:pt x="208" y="688"/>
                  <a:pt x="224" y="688"/>
                  <a:pt x="240" y="576"/>
                </a:cubicBezTo>
                <a:cubicBezTo>
                  <a:pt x="256" y="464"/>
                  <a:pt x="272" y="96"/>
                  <a:pt x="288" y="48"/>
                </a:cubicBezTo>
                <a:cubicBezTo>
                  <a:pt x="304" y="0"/>
                  <a:pt x="328" y="168"/>
                  <a:pt x="336" y="288"/>
                </a:cubicBezTo>
                <a:cubicBezTo>
                  <a:pt x="344" y="408"/>
                  <a:pt x="328" y="664"/>
                  <a:pt x="336" y="768"/>
                </a:cubicBezTo>
                <a:cubicBezTo>
                  <a:pt x="344" y="872"/>
                  <a:pt x="352" y="904"/>
                  <a:pt x="384" y="912"/>
                </a:cubicBezTo>
                <a:cubicBezTo>
                  <a:pt x="416" y="920"/>
                  <a:pt x="488" y="840"/>
                  <a:pt x="528" y="816"/>
                </a:cubicBezTo>
                <a:cubicBezTo>
                  <a:pt x="568" y="792"/>
                  <a:pt x="568" y="784"/>
                  <a:pt x="624" y="768"/>
                </a:cubicBezTo>
                <a:cubicBezTo>
                  <a:pt x="680" y="752"/>
                  <a:pt x="772" y="736"/>
                  <a:pt x="864" y="720"/>
                </a:cubicBezTo>
              </a:path>
            </a:pathLst>
          </a:custGeom>
          <a:noFill/>
          <a:ln w="57150">
            <a:solidFill>
              <a:srgbClr val="006600"/>
            </a:solidFill>
            <a:round/>
            <a:headEnd/>
            <a:tailEnd/>
          </a:ln>
        </p:spPr>
        <p:txBody>
          <a:bodyPr wrap="none" anchor="ctr"/>
          <a:lstStyle/>
          <a:p>
            <a:endParaRPr lang="en-US"/>
          </a:p>
        </p:txBody>
      </p:sp>
      <p:grpSp>
        <p:nvGrpSpPr>
          <p:cNvPr id="2" name="Group 11"/>
          <p:cNvGrpSpPr>
            <a:grpSpLocks/>
          </p:cNvGrpSpPr>
          <p:nvPr/>
        </p:nvGrpSpPr>
        <p:grpSpPr bwMode="auto">
          <a:xfrm>
            <a:off x="15109325" y="5281689"/>
            <a:ext cx="4246729" cy="2515994"/>
            <a:chOff x="4992" y="2352"/>
            <a:chExt cx="1543" cy="1050"/>
          </a:xfrm>
        </p:grpSpPr>
        <p:sp>
          <p:nvSpPr>
            <p:cNvPr id="42" name="Rectangle 12"/>
            <p:cNvSpPr>
              <a:spLocks noChangeArrowheads="1"/>
            </p:cNvSpPr>
            <p:nvPr/>
          </p:nvSpPr>
          <p:spPr bwMode="auto">
            <a:xfrm>
              <a:off x="4992" y="2352"/>
              <a:ext cx="384" cy="28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3" name="Text Box 13"/>
            <p:cNvSpPr txBox="1">
              <a:spLocks noChangeArrowheads="1"/>
            </p:cNvSpPr>
            <p:nvPr/>
          </p:nvSpPr>
          <p:spPr bwMode="auto">
            <a:xfrm>
              <a:off x="5692" y="2798"/>
              <a:ext cx="843" cy="604"/>
            </a:xfrm>
            <a:prstGeom prst="rect">
              <a:avLst/>
            </a:prstGeom>
            <a:solidFill>
              <a:schemeClr val="bg1"/>
            </a:solidFill>
            <a:ln w="9525">
              <a:noFill/>
              <a:miter lim="800000"/>
              <a:headEnd/>
              <a:tailEnd/>
            </a:ln>
          </p:spPr>
          <p:txBody>
            <a:bodyPr wrap="none">
              <a:spAutoFit/>
            </a:bodyPr>
            <a:lstStyle/>
            <a:p>
              <a:r>
                <a:rPr lang="en-US" sz="4400" dirty="0">
                  <a:solidFill>
                    <a:srgbClr val="00B050"/>
                  </a:solidFill>
                </a:rPr>
                <a:t>action </a:t>
              </a:r>
            </a:p>
            <a:p>
              <a:r>
                <a:rPr lang="en-US" sz="4400" dirty="0">
                  <a:solidFill>
                    <a:srgbClr val="00B050"/>
                  </a:solidFill>
                </a:rPr>
                <a:t>potential</a:t>
              </a:r>
            </a:p>
          </p:txBody>
        </p:sp>
      </p:grpSp>
      <p:sp>
        <p:nvSpPr>
          <p:cNvPr id="14" name="Oval 11"/>
          <p:cNvSpPr>
            <a:spLocks noChangeArrowheads="1"/>
          </p:cNvSpPr>
          <p:nvPr/>
        </p:nvSpPr>
        <p:spPr bwMode="auto">
          <a:xfrm>
            <a:off x="2729107" y="4403558"/>
            <a:ext cx="7562056" cy="6497053"/>
          </a:xfrm>
          <a:prstGeom prst="ellipse">
            <a:avLst/>
          </a:prstGeom>
          <a:noFill/>
          <a:ln w="9525">
            <a:solidFill>
              <a:srgbClr val="FF0000"/>
            </a:solidFill>
            <a:round/>
            <a:headEnd/>
            <a:tailEnd/>
          </a:ln>
        </p:spPr>
        <p:txBody>
          <a:bodyPr wrap="none" lIns="192902" tIns="96451" rIns="192902" bIns="96451" anchor="ctr"/>
          <a:lstStyle/>
          <a:p>
            <a:endParaRPr lang="en-US"/>
          </a:p>
        </p:txBody>
      </p:sp>
      <p:sp>
        <p:nvSpPr>
          <p:cNvPr id="16" name="Line 13"/>
          <p:cNvSpPr>
            <a:spLocks noChangeShapeType="1"/>
          </p:cNvSpPr>
          <p:nvPr/>
        </p:nvSpPr>
        <p:spPr bwMode="auto">
          <a:xfrm flipV="1">
            <a:off x="8670722" y="6382352"/>
            <a:ext cx="5032822" cy="3963584"/>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17" name="Line 14"/>
          <p:cNvSpPr>
            <a:spLocks noChangeShapeType="1"/>
          </p:cNvSpPr>
          <p:nvPr/>
        </p:nvSpPr>
        <p:spPr bwMode="auto">
          <a:xfrm>
            <a:off x="3989449" y="5977275"/>
            <a:ext cx="0" cy="3645694"/>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18" name="Line 15"/>
          <p:cNvSpPr>
            <a:spLocks noChangeShapeType="1"/>
          </p:cNvSpPr>
          <p:nvPr/>
        </p:nvSpPr>
        <p:spPr bwMode="auto">
          <a:xfrm>
            <a:off x="7230331" y="5977275"/>
            <a:ext cx="0" cy="1350257"/>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19" name="Line 16"/>
          <p:cNvSpPr>
            <a:spLocks noChangeShapeType="1"/>
          </p:cNvSpPr>
          <p:nvPr/>
        </p:nvSpPr>
        <p:spPr bwMode="auto">
          <a:xfrm>
            <a:off x="7770477" y="5977275"/>
            <a:ext cx="0" cy="1350257"/>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20" name="Line 17"/>
          <p:cNvSpPr>
            <a:spLocks noChangeShapeType="1"/>
          </p:cNvSpPr>
          <p:nvPr/>
        </p:nvSpPr>
        <p:spPr bwMode="auto">
          <a:xfrm>
            <a:off x="4529596" y="5977275"/>
            <a:ext cx="0" cy="3645694"/>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21" name="Line 18"/>
          <p:cNvSpPr>
            <a:spLocks noChangeShapeType="1"/>
          </p:cNvSpPr>
          <p:nvPr/>
        </p:nvSpPr>
        <p:spPr bwMode="auto">
          <a:xfrm>
            <a:off x="7230331" y="7867635"/>
            <a:ext cx="0" cy="1485283"/>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22" name="Line 19"/>
          <p:cNvSpPr>
            <a:spLocks noChangeShapeType="1"/>
          </p:cNvSpPr>
          <p:nvPr/>
        </p:nvSpPr>
        <p:spPr bwMode="auto">
          <a:xfrm>
            <a:off x="7770477" y="7867635"/>
            <a:ext cx="0" cy="1350257"/>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23" name="Oval 20"/>
          <p:cNvSpPr>
            <a:spLocks noChangeArrowheads="1"/>
          </p:cNvSpPr>
          <p:nvPr/>
        </p:nvSpPr>
        <p:spPr bwMode="auto">
          <a:xfrm>
            <a:off x="7050282" y="7327532"/>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a:p>
        </p:txBody>
      </p:sp>
      <p:sp>
        <p:nvSpPr>
          <p:cNvPr id="24" name="Oval 21"/>
          <p:cNvSpPr>
            <a:spLocks noChangeArrowheads="1"/>
          </p:cNvSpPr>
          <p:nvPr/>
        </p:nvSpPr>
        <p:spPr bwMode="auto">
          <a:xfrm>
            <a:off x="7050282" y="7867635"/>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a:p>
        </p:txBody>
      </p:sp>
      <p:sp>
        <p:nvSpPr>
          <p:cNvPr id="25" name="Oval 22"/>
          <p:cNvSpPr>
            <a:spLocks noChangeArrowheads="1"/>
          </p:cNvSpPr>
          <p:nvPr/>
        </p:nvSpPr>
        <p:spPr bwMode="auto">
          <a:xfrm>
            <a:off x="7050282" y="7597584"/>
            <a:ext cx="900245" cy="270051"/>
          </a:xfrm>
          <a:prstGeom prst="ellipse">
            <a:avLst/>
          </a:prstGeom>
          <a:solidFill>
            <a:srgbClr val="0000FF"/>
          </a:solidFill>
          <a:ln w="9525">
            <a:solidFill>
              <a:srgbClr val="FFFF00"/>
            </a:solidFill>
            <a:round/>
            <a:headEnd/>
            <a:tailEnd/>
          </a:ln>
        </p:spPr>
        <p:txBody>
          <a:bodyPr wrap="none" lIns="192902" tIns="96451" rIns="192902" bIns="96451" anchor="ctr"/>
          <a:lstStyle/>
          <a:p>
            <a:endParaRPr lang="en-US"/>
          </a:p>
        </p:txBody>
      </p:sp>
      <p:sp>
        <p:nvSpPr>
          <p:cNvPr id="26" name="Oval 23"/>
          <p:cNvSpPr>
            <a:spLocks noChangeArrowheads="1"/>
          </p:cNvSpPr>
          <p:nvPr/>
        </p:nvSpPr>
        <p:spPr bwMode="auto">
          <a:xfrm>
            <a:off x="5249792" y="6652403"/>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27" name="Oval 24"/>
          <p:cNvSpPr>
            <a:spLocks noChangeArrowheads="1"/>
          </p:cNvSpPr>
          <p:nvPr/>
        </p:nvSpPr>
        <p:spPr bwMode="auto">
          <a:xfrm>
            <a:off x="5609890" y="6922455"/>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28" name="Oval 25"/>
          <p:cNvSpPr>
            <a:spLocks noChangeArrowheads="1"/>
          </p:cNvSpPr>
          <p:nvPr/>
        </p:nvSpPr>
        <p:spPr bwMode="auto">
          <a:xfrm>
            <a:off x="8490673" y="6787429"/>
            <a:ext cx="180049" cy="135026"/>
          </a:xfrm>
          <a:prstGeom prst="ellipse">
            <a:avLst/>
          </a:prstGeom>
          <a:solidFill>
            <a:schemeClr val="accent1"/>
          </a:solidFill>
          <a:ln w="9525">
            <a:solidFill>
              <a:schemeClr val="tx1"/>
            </a:solidFill>
            <a:round/>
            <a:headEnd/>
            <a:tailEnd/>
          </a:ln>
        </p:spPr>
        <p:txBody>
          <a:bodyPr wrap="none" lIns="192902" tIns="96451" rIns="192902" bIns="96451" anchor="ctr"/>
          <a:lstStyle/>
          <a:p>
            <a:endParaRPr lang="en-US"/>
          </a:p>
        </p:txBody>
      </p:sp>
      <p:sp>
        <p:nvSpPr>
          <p:cNvPr id="29" name="Oval 26"/>
          <p:cNvSpPr>
            <a:spLocks noChangeArrowheads="1"/>
          </p:cNvSpPr>
          <p:nvPr/>
        </p:nvSpPr>
        <p:spPr bwMode="auto">
          <a:xfrm>
            <a:off x="5969988" y="8137686"/>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30" name="Oval 27"/>
          <p:cNvSpPr>
            <a:spLocks noChangeArrowheads="1"/>
          </p:cNvSpPr>
          <p:nvPr/>
        </p:nvSpPr>
        <p:spPr bwMode="auto">
          <a:xfrm>
            <a:off x="9210869" y="7462558"/>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36" name="Oval 28"/>
          <p:cNvSpPr>
            <a:spLocks noChangeArrowheads="1"/>
          </p:cNvSpPr>
          <p:nvPr/>
        </p:nvSpPr>
        <p:spPr bwMode="auto">
          <a:xfrm>
            <a:off x="6150037" y="9217892"/>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38" name="Oval 29"/>
          <p:cNvSpPr>
            <a:spLocks noChangeArrowheads="1"/>
          </p:cNvSpPr>
          <p:nvPr/>
        </p:nvSpPr>
        <p:spPr bwMode="auto">
          <a:xfrm>
            <a:off x="6510135" y="8677789"/>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40" name="Oval 30"/>
          <p:cNvSpPr>
            <a:spLocks noChangeArrowheads="1"/>
          </p:cNvSpPr>
          <p:nvPr/>
        </p:nvSpPr>
        <p:spPr bwMode="auto">
          <a:xfrm>
            <a:off x="6330086" y="6382352"/>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41" name="Oval 31"/>
          <p:cNvSpPr>
            <a:spLocks noChangeArrowheads="1"/>
          </p:cNvSpPr>
          <p:nvPr/>
        </p:nvSpPr>
        <p:spPr bwMode="auto">
          <a:xfrm>
            <a:off x="5609890" y="8407738"/>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44" name="Oval 32"/>
          <p:cNvSpPr>
            <a:spLocks noChangeArrowheads="1"/>
          </p:cNvSpPr>
          <p:nvPr/>
        </p:nvSpPr>
        <p:spPr bwMode="auto">
          <a:xfrm>
            <a:off x="5609890" y="7597583"/>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a:p>
        </p:txBody>
      </p:sp>
      <p:sp>
        <p:nvSpPr>
          <p:cNvPr id="46" name="Oval 34"/>
          <p:cNvSpPr>
            <a:spLocks noChangeArrowheads="1"/>
          </p:cNvSpPr>
          <p:nvPr/>
        </p:nvSpPr>
        <p:spPr bwMode="auto">
          <a:xfrm>
            <a:off x="6330086" y="8137686"/>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a:p>
        </p:txBody>
      </p:sp>
      <p:sp>
        <p:nvSpPr>
          <p:cNvPr id="47" name="Oval 35"/>
          <p:cNvSpPr>
            <a:spLocks noChangeArrowheads="1"/>
          </p:cNvSpPr>
          <p:nvPr/>
        </p:nvSpPr>
        <p:spPr bwMode="auto">
          <a:xfrm>
            <a:off x="8670722" y="8812815"/>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a:p>
        </p:txBody>
      </p:sp>
      <p:sp>
        <p:nvSpPr>
          <p:cNvPr id="48" name="Oval 36"/>
          <p:cNvSpPr>
            <a:spLocks noChangeArrowheads="1"/>
          </p:cNvSpPr>
          <p:nvPr/>
        </p:nvSpPr>
        <p:spPr bwMode="auto">
          <a:xfrm>
            <a:off x="8310624" y="7732609"/>
            <a:ext cx="180049" cy="135026"/>
          </a:xfrm>
          <a:prstGeom prst="ellipse">
            <a:avLst/>
          </a:prstGeom>
          <a:solidFill>
            <a:srgbClr val="FF6600"/>
          </a:solidFill>
          <a:ln w="9525">
            <a:solidFill>
              <a:srgbClr val="FF6600"/>
            </a:solidFill>
            <a:round/>
            <a:headEnd/>
            <a:tailEnd/>
          </a:ln>
        </p:spPr>
        <p:txBody>
          <a:bodyPr wrap="none" lIns="192902" tIns="96451" rIns="192902" bIns="96451" anchor="ctr"/>
          <a:lstStyle/>
          <a:p>
            <a:endParaRPr lang="en-US"/>
          </a:p>
        </p:txBody>
      </p:sp>
      <p:sp>
        <p:nvSpPr>
          <p:cNvPr id="49" name="Text Box 37"/>
          <p:cNvSpPr txBox="1">
            <a:spLocks noChangeArrowheads="1"/>
          </p:cNvSpPr>
          <p:nvPr/>
        </p:nvSpPr>
        <p:spPr bwMode="auto">
          <a:xfrm>
            <a:off x="8006794" y="8812815"/>
            <a:ext cx="1579000" cy="979616"/>
          </a:xfrm>
          <a:prstGeom prst="rect">
            <a:avLst/>
          </a:prstGeom>
          <a:noFill/>
          <a:ln w="9525">
            <a:noFill/>
            <a:miter lim="800000"/>
            <a:headEnd/>
            <a:tailEnd/>
          </a:ln>
        </p:spPr>
        <p:txBody>
          <a:bodyPr wrap="none" lIns="192902" tIns="96451" rIns="192902" bIns="96451">
            <a:spAutoFit/>
          </a:bodyPr>
          <a:lstStyle/>
          <a:p>
            <a:r>
              <a:rPr lang="en-US">
                <a:solidFill>
                  <a:srgbClr val="FF6600"/>
                </a:solidFill>
              </a:rPr>
              <a:t>Ca</a:t>
            </a:r>
            <a:r>
              <a:rPr lang="en-US" baseline="30000">
                <a:solidFill>
                  <a:srgbClr val="FF6600"/>
                </a:solidFill>
              </a:rPr>
              <a:t>2+</a:t>
            </a:r>
            <a:endParaRPr lang="en-US">
              <a:solidFill>
                <a:srgbClr val="FF6600"/>
              </a:solidFill>
            </a:endParaRPr>
          </a:p>
        </p:txBody>
      </p:sp>
      <p:sp>
        <p:nvSpPr>
          <p:cNvPr id="50" name="Text Box 38"/>
          <p:cNvSpPr txBox="1">
            <a:spLocks noChangeArrowheads="1"/>
          </p:cNvSpPr>
          <p:nvPr/>
        </p:nvSpPr>
        <p:spPr bwMode="auto">
          <a:xfrm>
            <a:off x="8093065" y="5991986"/>
            <a:ext cx="1609457" cy="1071949"/>
          </a:xfrm>
          <a:prstGeom prst="rect">
            <a:avLst/>
          </a:prstGeom>
          <a:noFill/>
          <a:ln w="9525">
            <a:noFill/>
            <a:miter lim="800000"/>
            <a:headEnd/>
            <a:tailEnd/>
          </a:ln>
        </p:spPr>
        <p:txBody>
          <a:bodyPr wrap="none" lIns="192902" tIns="96451" rIns="192902" bIns="96451">
            <a:spAutoFit/>
          </a:bodyPr>
          <a:lstStyle/>
          <a:p>
            <a:r>
              <a:rPr lang="en-US" dirty="0">
                <a:solidFill>
                  <a:schemeClr val="accent1"/>
                </a:solidFill>
              </a:rPr>
              <a:t>Na</a:t>
            </a:r>
            <a:r>
              <a:rPr lang="en-US" baseline="30000" dirty="0">
                <a:solidFill>
                  <a:schemeClr val="accent1"/>
                </a:solidFill>
              </a:rPr>
              <a:t>+</a:t>
            </a:r>
            <a:endParaRPr lang="en-US" dirty="0">
              <a:solidFill>
                <a:schemeClr val="accent1"/>
              </a:solidFill>
            </a:endParaRPr>
          </a:p>
        </p:txBody>
      </p:sp>
      <p:sp>
        <p:nvSpPr>
          <p:cNvPr id="51" name="Text Box 41"/>
          <p:cNvSpPr txBox="1">
            <a:spLocks noChangeArrowheads="1"/>
          </p:cNvSpPr>
          <p:nvPr/>
        </p:nvSpPr>
        <p:spPr bwMode="auto">
          <a:xfrm>
            <a:off x="4529597" y="7867635"/>
            <a:ext cx="1107717" cy="979616"/>
          </a:xfrm>
          <a:prstGeom prst="rect">
            <a:avLst/>
          </a:prstGeom>
          <a:noFill/>
          <a:ln w="9525">
            <a:noFill/>
            <a:miter lim="800000"/>
            <a:headEnd/>
            <a:tailEnd/>
          </a:ln>
        </p:spPr>
        <p:txBody>
          <a:bodyPr wrap="none" lIns="192902" tIns="96451" rIns="192902" bIns="96451">
            <a:spAutoFit/>
          </a:bodyPr>
          <a:lstStyle/>
          <a:p>
            <a:r>
              <a:rPr lang="en-US">
                <a:solidFill>
                  <a:srgbClr val="FF6600"/>
                </a:solidFill>
              </a:rPr>
              <a:t>K</a:t>
            </a:r>
            <a:r>
              <a:rPr lang="en-US" baseline="30000">
                <a:solidFill>
                  <a:srgbClr val="FF6600"/>
                </a:solidFill>
              </a:rPr>
              <a:t>+</a:t>
            </a:r>
            <a:endParaRPr lang="en-US">
              <a:solidFill>
                <a:srgbClr val="FF6600"/>
              </a:solidFill>
            </a:endParaRPr>
          </a:p>
        </p:txBody>
      </p:sp>
      <p:sp>
        <p:nvSpPr>
          <p:cNvPr id="52" name="Line 42"/>
          <p:cNvSpPr>
            <a:spLocks noChangeShapeType="1"/>
          </p:cNvSpPr>
          <p:nvPr/>
        </p:nvSpPr>
        <p:spPr bwMode="auto">
          <a:xfrm>
            <a:off x="6150037" y="5842249"/>
            <a:ext cx="1980539" cy="0"/>
          </a:xfrm>
          <a:prstGeom prst="line">
            <a:avLst/>
          </a:prstGeom>
          <a:noFill/>
          <a:ln w="9525">
            <a:solidFill>
              <a:srgbClr val="00FF00"/>
            </a:solidFill>
            <a:round/>
            <a:headEnd type="triangle" w="med" len="med"/>
            <a:tailEnd type="triangle" w="med" len="med"/>
          </a:ln>
        </p:spPr>
        <p:txBody>
          <a:bodyPr wrap="none" lIns="192902" tIns="96451" rIns="192902" bIns="96451" anchor="ctr"/>
          <a:lstStyle/>
          <a:p>
            <a:endParaRPr lang="en-US"/>
          </a:p>
        </p:txBody>
      </p:sp>
      <p:sp>
        <p:nvSpPr>
          <p:cNvPr id="53" name="Text Box 43"/>
          <p:cNvSpPr txBox="1">
            <a:spLocks noChangeArrowheads="1"/>
          </p:cNvSpPr>
          <p:nvPr/>
        </p:nvSpPr>
        <p:spPr bwMode="auto">
          <a:xfrm>
            <a:off x="5789939" y="4768352"/>
            <a:ext cx="2242643" cy="979616"/>
          </a:xfrm>
          <a:prstGeom prst="rect">
            <a:avLst/>
          </a:prstGeom>
          <a:noFill/>
          <a:ln w="9525">
            <a:noFill/>
            <a:miter lim="800000"/>
            <a:headEnd/>
            <a:tailEnd/>
          </a:ln>
        </p:spPr>
        <p:txBody>
          <a:bodyPr wrap="none" lIns="192902" tIns="96451" rIns="192902" bIns="96451">
            <a:spAutoFit/>
          </a:bodyPr>
          <a:lstStyle/>
          <a:p>
            <a:r>
              <a:rPr lang="en-US" dirty="0">
                <a:solidFill>
                  <a:srgbClr val="008000"/>
                </a:solidFill>
              </a:rPr>
              <a:t>-70mV</a:t>
            </a:r>
          </a:p>
        </p:txBody>
      </p:sp>
      <p:sp>
        <p:nvSpPr>
          <p:cNvPr id="54" name="Oval 44"/>
          <p:cNvSpPr>
            <a:spLocks noChangeArrowheads="1"/>
          </p:cNvSpPr>
          <p:nvPr/>
        </p:nvSpPr>
        <p:spPr bwMode="auto">
          <a:xfrm>
            <a:off x="4889694" y="7597583"/>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55" name="Text Box 45"/>
          <p:cNvSpPr txBox="1">
            <a:spLocks noChangeArrowheads="1"/>
          </p:cNvSpPr>
          <p:nvPr/>
        </p:nvSpPr>
        <p:spPr bwMode="auto">
          <a:xfrm>
            <a:off x="4349547" y="9243210"/>
            <a:ext cx="4623872" cy="1102727"/>
          </a:xfrm>
          <a:prstGeom prst="rect">
            <a:avLst/>
          </a:prstGeom>
          <a:noFill/>
          <a:ln w="9525">
            <a:noFill/>
            <a:miter lim="800000"/>
            <a:headEnd/>
            <a:tailEnd/>
          </a:ln>
        </p:spPr>
        <p:txBody>
          <a:bodyPr wrap="none" lIns="192902" tIns="96451" rIns="192902" bIns="96451">
            <a:spAutoFit/>
          </a:bodyPr>
          <a:lstStyle/>
          <a:p>
            <a:r>
              <a:rPr lang="en-US" sz="5900" b="1" dirty="0"/>
              <a:t>Ions/proteins</a:t>
            </a:r>
            <a:endParaRPr lang="en-US" dirty="0"/>
          </a:p>
        </p:txBody>
      </p:sp>
      <p:sp>
        <p:nvSpPr>
          <p:cNvPr id="57" name="Rectangle 56"/>
          <p:cNvSpPr/>
          <p:nvPr/>
        </p:nvSpPr>
        <p:spPr>
          <a:xfrm>
            <a:off x="12158181" y="8542764"/>
            <a:ext cx="1365314" cy="484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ine 12"/>
          <p:cNvSpPr>
            <a:spLocks noChangeShapeType="1"/>
          </p:cNvSpPr>
          <p:nvPr/>
        </p:nvSpPr>
        <p:spPr bwMode="auto">
          <a:xfrm>
            <a:off x="8310624" y="4768352"/>
            <a:ext cx="5212871" cy="1429518"/>
          </a:xfrm>
          <a:prstGeom prst="line">
            <a:avLst/>
          </a:prstGeom>
          <a:noFill/>
          <a:ln w="9525">
            <a:solidFill>
              <a:srgbClr val="FF0000"/>
            </a:solidFill>
            <a:round/>
            <a:headEnd/>
            <a:tailEnd/>
          </a:ln>
        </p:spPr>
        <p:txBody>
          <a:bodyPr wrap="none" lIns="192902" tIns="96451" rIns="192902" bIns="96451" anchor="ctr"/>
          <a:lstStyle/>
          <a:p>
            <a:endParaRPr lang="en-US"/>
          </a:p>
        </p:txBody>
      </p:sp>
      <p:sp>
        <p:nvSpPr>
          <p:cNvPr id="13" name="Oval 10"/>
          <p:cNvSpPr>
            <a:spLocks noChangeArrowheads="1"/>
          </p:cNvSpPr>
          <p:nvPr/>
        </p:nvSpPr>
        <p:spPr bwMode="auto">
          <a:xfrm>
            <a:off x="13343446" y="6180596"/>
            <a:ext cx="360098" cy="270051"/>
          </a:xfrm>
          <a:prstGeom prst="ellipse">
            <a:avLst/>
          </a:prstGeom>
          <a:noFill/>
          <a:ln w="9525">
            <a:solidFill>
              <a:srgbClr val="FF0000"/>
            </a:solidFill>
            <a:round/>
            <a:headEnd/>
            <a:tailEnd/>
          </a:ln>
        </p:spPr>
        <p:txBody>
          <a:bodyPr wrap="none" lIns="192902" tIns="96451" rIns="192902" bIns="96451" anchor="ctr"/>
          <a:lstStyle/>
          <a:p>
            <a:endParaRPr lang="en-US"/>
          </a:p>
        </p:txBody>
      </p:sp>
      <p:sp>
        <p:nvSpPr>
          <p:cNvPr id="60" name="TextBox 47"/>
          <p:cNvSpPr txBox="1">
            <a:spLocks noChangeArrowheads="1"/>
          </p:cNvSpPr>
          <p:nvPr/>
        </p:nvSpPr>
        <p:spPr bwMode="auto">
          <a:xfrm>
            <a:off x="306846" y="1409855"/>
            <a:ext cx="11002837" cy="3600986"/>
          </a:xfrm>
          <a:prstGeom prst="rect">
            <a:avLst/>
          </a:prstGeom>
          <a:noFill/>
          <a:ln w="9525">
            <a:noFill/>
            <a:miter lim="800000"/>
            <a:headEnd/>
            <a:tailEnd/>
          </a:ln>
        </p:spPr>
        <p:txBody>
          <a:bodyPr wrap="square">
            <a:spAutoFit/>
          </a:bodyPr>
          <a:lstStyle/>
          <a:p>
            <a:r>
              <a:rPr lang="en-US" b="1" dirty="0"/>
              <a:t>Cell surrounded by membrane</a:t>
            </a:r>
          </a:p>
          <a:p>
            <a:r>
              <a:rPr lang="en-US" dirty="0"/>
              <a:t>Membrane contains</a:t>
            </a:r>
          </a:p>
          <a:p>
            <a:r>
              <a:rPr lang="en-US" dirty="0"/>
              <a:t>    -  ion channels</a:t>
            </a:r>
          </a:p>
          <a:p>
            <a:r>
              <a:rPr lang="en-US" dirty="0"/>
              <a:t>    -  ion pumps</a:t>
            </a:r>
          </a:p>
        </p:txBody>
      </p:sp>
      <p:cxnSp>
        <p:nvCxnSpPr>
          <p:cNvPr id="61" name="Straight Connector 60"/>
          <p:cNvCxnSpPr/>
          <p:nvPr/>
        </p:nvCxnSpPr>
        <p:spPr>
          <a:xfrm>
            <a:off x="-215313" y="1315790"/>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6" name="Oval 27"/>
          <p:cNvSpPr>
            <a:spLocks noChangeArrowheads="1"/>
          </p:cNvSpPr>
          <p:nvPr/>
        </p:nvSpPr>
        <p:spPr bwMode="auto">
          <a:xfrm>
            <a:off x="9363269" y="7759336"/>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58" name="Oval 27"/>
          <p:cNvSpPr>
            <a:spLocks noChangeArrowheads="1"/>
          </p:cNvSpPr>
          <p:nvPr/>
        </p:nvSpPr>
        <p:spPr bwMode="auto">
          <a:xfrm>
            <a:off x="8769716" y="8056114"/>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59" name="Oval 27"/>
          <p:cNvSpPr>
            <a:spLocks noChangeArrowheads="1"/>
          </p:cNvSpPr>
          <p:nvPr/>
        </p:nvSpPr>
        <p:spPr bwMode="auto">
          <a:xfrm>
            <a:off x="8922116" y="7005364"/>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62" name="Oval 27"/>
          <p:cNvSpPr>
            <a:spLocks noChangeArrowheads="1"/>
          </p:cNvSpPr>
          <p:nvPr/>
        </p:nvSpPr>
        <p:spPr bwMode="auto">
          <a:xfrm>
            <a:off x="9363272" y="6772756"/>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63" name="Oval 27"/>
          <p:cNvSpPr>
            <a:spLocks noChangeArrowheads="1"/>
          </p:cNvSpPr>
          <p:nvPr/>
        </p:nvSpPr>
        <p:spPr bwMode="auto">
          <a:xfrm>
            <a:off x="8015741" y="8336848"/>
            <a:ext cx="180049" cy="135026"/>
          </a:xfrm>
          <a:prstGeom prst="ellipse">
            <a:avLst/>
          </a:prstGeom>
          <a:solidFill>
            <a:srgbClr val="66FFFF"/>
          </a:solidFill>
          <a:ln w="9525">
            <a:solidFill>
              <a:schemeClr val="tx1"/>
            </a:solidFill>
            <a:round/>
            <a:headEnd/>
            <a:tailEnd/>
          </a:ln>
        </p:spPr>
        <p:txBody>
          <a:bodyPr wrap="none" lIns="192902" tIns="96451" rIns="192902" bIns="96451" anchor="ctr"/>
          <a:lstStyle/>
          <a:p>
            <a:endParaRPr lang="en-US"/>
          </a:p>
        </p:txBody>
      </p:sp>
      <p:sp>
        <p:nvSpPr>
          <p:cNvPr id="64" name="Oval 29"/>
          <p:cNvSpPr>
            <a:spLocks noChangeArrowheads="1"/>
          </p:cNvSpPr>
          <p:nvPr/>
        </p:nvSpPr>
        <p:spPr bwMode="auto">
          <a:xfrm>
            <a:off x="5074377" y="8830189"/>
            <a:ext cx="180049" cy="135026"/>
          </a:xfrm>
          <a:prstGeom prst="ellipse">
            <a:avLst/>
          </a:prstGeom>
          <a:solidFill>
            <a:srgbClr val="FFFF00"/>
          </a:solidFill>
          <a:ln w="9525">
            <a:solidFill>
              <a:schemeClr val="tx1"/>
            </a:solidFill>
            <a:round/>
            <a:headEnd/>
            <a:tailEnd/>
          </a:ln>
        </p:spPr>
        <p:txBody>
          <a:bodyPr wrap="none" lIns="192902" tIns="96451" rIns="192902" bIns="96451" anchor="ctr"/>
          <a:lstStyle/>
          <a:p>
            <a:endParaRPr lang="en-US"/>
          </a:p>
        </p:txBody>
      </p:sp>
      <p:sp>
        <p:nvSpPr>
          <p:cNvPr id="65" name="Oval 64"/>
          <p:cNvSpPr/>
          <p:nvPr/>
        </p:nvSpPr>
        <p:spPr>
          <a:xfrm>
            <a:off x="7050283" y="5991986"/>
            <a:ext cx="956512" cy="91579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Curved Up Arrow 65"/>
          <p:cNvSpPr/>
          <p:nvPr/>
        </p:nvSpPr>
        <p:spPr>
          <a:xfrm>
            <a:off x="7128945" y="6382352"/>
            <a:ext cx="641532" cy="270051"/>
          </a:xfrm>
          <a:prstGeom prst="curved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Curved Up Arrow 66"/>
          <p:cNvSpPr/>
          <p:nvPr/>
        </p:nvSpPr>
        <p:spPr>
          <a:xfrm rot="10800000">
            <a:off x="7281345" y="6197869"/>
            <a:ext cx="669182" cy="319508"/>
          </a:xfrm>
          <a:prstGeom prst="curved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47"/>
          <p:cNvSpPr txBox="1">
            <a:spLocks noChangeArrowheads="1"/>
          </p:cNvSpPr>
          <p:nvPr/>
        </p:nvSpPr>
        <p:spPr bwMode="auto">
          <a:xfrm>
            <a:off x="11534484" y="1409855"/>
            <a:ext cx="11002837" cy="2723823"/>
          </a:xfrm>
          <a:prstGeom prst="rect">
            <a:avLst/>
          </a:prstGeom>
          <a:noFill/>
          <a:ln w="9525">
            <a:noFill/>
            <a:miter lim="800000"/>
            <a:headEnd/>
            <a:tailEnd/>
          </a:ln>
        </p:spPr>
        <p:txBody>
          <a:bodyPr wrap="square">
            <a:spAutoFit/>
          </a:bodyPr>
          <a:lstStyle/>
          <a:p>
            <a:r>
              <a:rPr lang="en-US" b="1" dirty="0">
                <a:solidFill>
                  <a:srgbClr val="FF0000"/>
                </a:solidFill>
              </a:rPr>
              <a:t>Dendrite and axon:</a:t>
            </a:r>
          </a:p>
          <a:p>
            <a:r>
              <a:rPr lang="en-US" dirty="0">
                <a:solidFill>
                  <a:srgbClr val="FF0000"/>
                </a:solidFill>
              </a:rPr>
              <a:t>Cable-like extensions</a:t>
            </a:r>
          </a:p>
          <a:p>
            <a:r>
              <a:rPr lang="en-US" dirty="0">
                <a:solidFill>
                  <a:srgbClr val="FF0000"/>
                </a:solidFill>
              </a:rPr>
              <a:t>Tree-like structure</a:t>
            </a:r>
          </a:p>
        </p:txBody>
      </p:sp>
      <p:sp>
        <p:nvSpPr>
          <p:cNvPr id="69" name="Rectangle 68"/>
          <p:cNvSpPr/>
          <p:nvPr/>
        </p:nvSpPr>
        <p:spPr>
          <a:xfrm>
            <a:off x="14844632" y="4229584"/>
            <a:ext cx="7390981" cy="71763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13703544" y="8847252"/>
            <a:ext cx="7390981" cy="28955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14501606" y="5692044"/>
            <a:ext cx="3108866" cy="960359"/>
          </a:xfrm>
          <a:prstGeom prst="rect">
            <a:avLst/>
          </a:prstGeom>
          <a:noFill/>
        </p:spPr>
        <p:txBody>
          <a:bodyPr wrap="square" rtlCol="0">
            <a:spAutoFit/>
          </a:bodyPr>
          <a:lstStyle/>
          <a:p>
            <a:r>
              <a:rPr lang="en-US" dirty="0">
                <a:solidFill>
                  <a:srgbClr val="FF0000"/>
                </a:solidFill>
              </a:rPr>
              <a:t>soma</a:t>
            </a:r>
          </a:p>
        </p:txBody>
      </p:sp>
      <p:sp>
        <p:nvSpPr>
          <p:cNvPr id="73" name="Circular Arrow 72"/>
          <p:cNvSpPr/>
          <p:nvPr/>
        </p:nvSpPr>
        <p:spPr>
          <a:xfrm>
            <a:off x="14501606" y="7144369"/>
            <a:ext cx="2488514" cy="2655010"/>
          </a:xfrm>
          <a:prstGeom prst="circularArrow">
            <a:avLst>
              <a:gd name="adj1" fmla="val 0"/>
              <a:gd name="adj2" fmla="val 1142319"/>
              <a:gd name="adj3" fmla="val 4928139"/>
              <a:gd name="adj4" fmla="val 15647512"/>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up)">
                                      <p:cBhvr>
                                        <p:cTn id="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4" grpId="0" animBg="1"/>
      <p:bldP spid="25" grpId="0" animBg="1"/>
      <p:bldP spid="15"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3" name="Rectangle 3"/>
          <p:cNvSpPr>
            <a:spLocks noChangeArrowheads="1"/>
          </p:cNvSpPr>
          <p:nvPr/>
        </p:nvSpPr>
        <p:spPr bwMode="auto">
          <a:xfrm>
            <a:off x="1" y="1"/>
            <a:ext cx="18118758" cy="2503602"/>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4" name="Rectangle 4"/>
          <p:cNvSpPr>
            <a:spLocks noChangeArrowheads="1"/>
          </p:cNvSpPr>
          <p:nvPr/>
        </p:nvSpPr>
        <p:spPr bwMode="auto">
          <a:xfrm>
            <a:off x="14461247" y="1"/>
            <a:ext cx="7146217" cy="4799038"/>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pic>
        <p:nvPicPr>
          <p:cNvPr id="46090" name="Picture 3" descr="cajal-neuron"/>
          <p:cNvPicPr>
            <a:picLocks noChangeAspect="1" noChangeArrowheads="1"/>
          </p:cNvPicPr>
          <p:nvPr/>
        </p:nvPicPr>
        <p:blipFill>
          <a:blip r:embed="rId6" cstate="print"/>
          <a:srcRect/>
          <a:stretch>
            <a:fillRect/>
          </a:stretch>
        </p:blipFill>
        <p:spPr bwMode="auto">
          <a:xfrm>
            <a:off x="6414717" y="-3550051"/>
            <a:ext cx="13272084" cy="9117049"/>
          </a:xfrm>
          <a:prstGeom prst="rect">
            <a:avLst/>
          </a:prstGeom>
          <a:noFill/>
          <a:ln w="9525">
            <a:noFill/>
            <a:miter lim="800000"/>
            <a:headEnd/>
            <a:tailEnd/>
          </a:ln>
        </p:spPr>
      </p:pic>
      <p:sp>
        <p:nvSpPr>
          <p:cNvPr id="46092" name="Rectangle 125"/>
          <p:cNvSpPr>
            <a:spLocks noChangeArrowheads="1"/>
          </p:cNvSpPr>
          <p:nvPr/>
        </p:nvSpPr>
        <p:spPr bwMode="auto">
          <a:xfrm>
            <a:off x="2806262" y="-3550051"/>
            <a:ext cx="13071910" cy="5702025"/>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3" name="Rectangle 127"/>
          <p:cNvSpPr>
            <a:spLocks noChangeArrowheads="1"/>
          </p:cNvSpPr>
          <p:nvPr/>
        </p:nvSpPr>
        <p:spPr bwMode="auto">
          <a:xfrm>
            <a:off x="15867980" y="3924186"/>
            <a:ext cx="2312482" cy="3080634"/>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4" name="Rectangle 128"/>
          <p:cNvSpPr>
            <a:spLocks noChangeArrowheads="1"/>
          </p:cNvSpPr>
          <p:nvPr/>
        </p:nvSpPr>
        <p:spPr bwMode="auto">
          <a:xfrm>
            <a:off x="13504665" y="1012694"/>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6" name="Rectangle 130"/>
          <p:cNvSpPr>
            <a:spLocks noChangeArrowheads="1"/>
          </p:cNvSpPr>
          <p:nvPr/>
        </p:nvSpPr>
        <p:spPr bwMode="auto">
          <a:xfrm>
            <a:off x="8609225"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2" name="TextBox 143"/>
          <p:cNvSpPr txBox="1">
            <a:spLocks noChangeArrowheads="1"/>
          </p:cNvSpPr>
          <p:nvPr/>
        </p:nvSpPr>
        <p:spPr bwMode="auto">
          <a:xfrm>
            <a:off x="13115775" y="1431646"/>
            <a:ext cx="2178541"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soma</a:t>
            </a:r>
          </a:p>
        </p:txBody>
      </p:sp>
      <p:sp>
        <p:nvSpPr>
          <p:cNvPr id="46103" name="Rectangle 26"/>
          <p:cNvSpPr>
            <a:spLocks noChangeArrowheads="1"/>
          </p:cNvSpPr>
          <p:nvPr/>
        </p:nvSpPr>
        <p:spPr bwMode="auto">
          <a:xfrm>
            <a:off x="6718573" y="1865043"/>
            <a:ext cx="1703088" cy="1403704"/>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4" name="Rectangle 27"/>
          <p:cNvSpPr>
            <a:spLocks noChangeArrowheads="1"/>
          </p:cNvSpPr>
          <p:nvPr/>
        </p:nvSpPr>
        <p:spPr bwMode="auto">
          <a:xfrm>
            <a:off x="15567878" y="4163291"/>
            <a:ext cx="4663508" cy="1330053"/>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5" name="Rectangle 28"/>
          <p:cNvSpPr>
            <a:spLocks noChangeArrowheads="1"/>
          </p:cNvSpPr>
          <p:nvPr/>
        </p:nvSpPr>
        <p:spPr bwMode="auto">
          <a:xfrm>
            <a:off x="14547525" y="4416467"/>
            <a:ext cx="3789901" cy="889960"/>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31" name="Oval 7"/>
          <p:cNvSpPr>
            <a:spLocks noChangeArrowheads="1"/>
          </p:cNvSpPr>
          <p:nvPr/>
        </p:nvSpPr>
        <p:spPr bwMode="auto">
          <a:xfrm>
            <a:off x="13066388" y="3607328"/>
            <a:ext cx="217738" cy="144463"/>
          </a:xfrm>
          <a:prstGeom prst="ellipse">
            <a:avLst/>
          </a:prstGeom>
          <a:noFill/>
          <a:ln w="9525">
            <a:solidFill>
              <a:srgbClr val="FF0000"/>
            </a:solidFill>
            <a:round/>
            <a:headEnd/>
            <a:tailEnd/>
          </a:ln>
        </p:spPr>
        <p:txBody>
          <a:bodyPr wrap="none" anchor="ctr"/>
          <a:lstStyle/>
          <a:p>
            <a:endParaRPr lang="en-US"/>
          </a:p>
        </p:txBody>
      </p:sp>
      <p:grpSp>
        <p:nvGrpSpPr>
          <p:cNvPr id="2" name="Group 8"/>
          <p:cNvGrpSpPr>
            <a:grpSpLocks/>
          </p:cNvGrpSpPr>
          <p:nvPr/>
        </p:nvGrpSpPr>
        <p:grpSpPr bwMode="auto">
          <a:xfrm>
            <a:off x="9069438" y="5478991"/>
            <a:ext cx="5178494" cy="5210030"/>
            <a:chOff x="703" y="2432"/>
            <a:chExt cx="1905" cy="1888"/>
          </a:xfrm>
        </p:grpSpPr>
        <p:grpSp>
          <p:nvGrpSpPr>
            <p:cNvPr id="3" name="Group 9"/>
            <p:cNvGrpSpPr>
              <a:grpSpLocks/>
            </p:cNvGrpSpPr>
            <p:nvPr/>
          </p:nvGrpSpPr>
          <p:grpSpPr bwMode="auto">
            <a:xfrm>
              <a:off x="838" y="2704"/>
              <a:ext cx="1725" cy="1180"/>
              <a:chOff x="3279" y="2400"/>
              <a:chExt cx="2204" cy="1440"/>
            </a:xfrm>
          </p:grpSpPr>
          <p:sp>
            <p:nvSpPr>
              <p:cNvPr id="35" name="Line 10"/>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36" name="Line 11"/>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37" name="Rectangle 12"/>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8" name="Line 13"/>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39" name="Line 14"/>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40" name="Line 15"/>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41" name="Line 16"/>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42" name="Line 17"/>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43" name="Line 18"/>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44" name="Line 19"/>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45" name="Line 20"/>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46" name="Line 21"/>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47" name="Line 22"/>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23"/>
              <p:cNvGrpSpPr>
                <a:grpSpLocks/>
              </p:cNvGrpSpPr>
              <p:nvPr/>
            </p:nvGrpSpPr>
            <p:grpSpPr bwMode="auto">
              <a:xfrm>
                <a:off x="4272" y="2784"/>
                <a:ext cx="240" cy="912"/>
                <a:chOff x="4239" y="2784"/>
                <a:chExt cx="240" cy="912"/>
              </a:xfrm>
            </p:grpSpPr>
            <p:sp>
              <p:nvSpPr>
                <p:cNvPr id="75" name="Rectangle 24"/>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5" name="Group 25"/>
                <p:cNvGrpSpPr>
                  <a:grpSpLocks/>
                </p:cNvGrpSpPr>
                <p:nvPr/>
              </p:nvGrpSpPr>
              <p:grpSpPr bwMode="auto">
                <a:xfrm flipV="1">
                  <a:off x="4239" y="3504"/>
                  <a:ext cx="192" cy="48"/>
                  <a:chOff x="2064" y="1920"/>
                  <a:chExt cx="192" cy="48"/>
                </a:xfrm>
              </p:grpSpPr>
              <p:sp>
                <p:nvSpPr>
                  <p:cNvPr id="81" name="Line 26"/>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82" name="Line 27"/>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77" name="Line 28"/>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78" name="Line 29"/>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79" name="Line 30"/>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80" name="Line 31"/>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49" name="Text Box 32"/>
              <p:cNvSpPr txBox="1">
                <a:spLocks noChangeArrowheads="1"/>
              </p:cNvSpPr>
              <p:nvPr/>
            </p:nvSpPr>
            <p:spPr bwMode="auto">
              <a:xfrm>
                <a:off x="3420" y="2799"/>
                <a:ext cx="261" cy="313"/>
              </a:xfrm>
              <a:prstGeom prst="rect">
                <a:avLst/>
              </a:prstGeom>
              <a:noFill/>
              <a:ln w="9525">
                <a:noFill/>
                <a:miter lim="800000"/>
                <a:headEnd/>
                <a:tailEnd/>
              </a:ln>
            </p:spPr>
            <p:txBody>
              <a:bodyPr wrap="none">
                <a:spAutoFit/>
              </a:bodyPr>
              <a:lstStyle/>
              <a:p>
                <a:r>
                  <a:rPr lang="en-US" sz="4000" b="1" i="1" dirty="0"/>
                  <a:t>C</a:t>
                </a:r>
              </a:p>
            </p:txBody>
          </p:sp>
          <p:grpSp>
            <p:nvGrpSpPr>
              <p:cNvPr id="6" name="Group 33"/>
              <p:cNvGrpSpPr>
                <a:grpSpLocks/>
              </p:cNvGrpSpPr>
              <p:nvPr/>
            </p:nvGrpSpPr>
            <p:grpSpPr bwMode="auto">
              <a:xfrm>
                <a:off x="5088" y="2784"/>
                <a:ext cx="395" cy="912"/>
                <a:chOff x="4671" y="2784"/>
                <a:chExt cx="395" cy="912"/>
              </a:xfrm>
            </p:grpSpPr>
            <p:sp>
              <p:nvSpPr>
                <p:cNvPr id="68" name="Rectangle 34"/>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9" name="Line 35"/>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70" name="Line 36"/>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71" name="Line 37"/>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72" name="Line 38"/>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73" name="Line 39"/>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sp>
              <p:nvSpPr>
                <p:cNvPr id="74" name="Text Box 40"/>
                <p:cNvSpPr txBox="1">
                  <a:spLocks noChangeArrowheads="1"/>
                </p:cNvSpPr>
                <p:nvPr/>
              </p:nvSpPr>
              <p:spPr bwMode="auto">
                <a:xfrm>
                  <a:off x="4807" y="3025"/>
                  <a:ext cx="259" cy="286"/>
                </a:xfrm>
                <a:prstGeom prst="rect">
                  <a:avLst/>
                </a:prstGeom>
                <a:noFill/>
                <a:ln w="9525">
                  <a:noFill/>
                  <a:miter lim="800000"/>
                  <a:headEnd/>
                  <a:tailEnd/>
                </a:ln>
              </p:spPr>
              <p:txBody>
                <a:bodyPr wrap="none">
                  <a:spAutoFit/>
                </a:bodyPr>
                <a:lstStyle/>
                <a:p>
                  <a:r>
                    <a:rPr lang="en-US" sz="3600" b="1" i="1" dirty="0" err="1"/>
                    <a:t>g</a:t>
                  </a:r>
                  <a:r>
                    <a:rPr lang="en-US" sz="3600" b="1" i="1" baseline="-25000" dirty="0" err="1"/>
                    <a:t>l</a:t>
                  </a:r>
                  <a:endParaRPr lang="en-US" sz="3600" b="1" i="1" dirty="0"/>
                </a:p>
              </p:txBody>
            </p:sp>
          </p:grpSp>
          <p:sp>
            <p:nvSpPr>
              <p:cNvPr id="52" name="Text Box 42"/>
              <p:cNvSpPr txBox="1">
                <a:spLocks noChangeArrowheads="1"/>
              </p:cNvSpPr>
              <p:nvPr/>
            </p:nvSpPr>
            <p:spPr bwMode="auto">
              <a:xfrm>
                <a:off x="4355" y="2759"/>
                <a:ext cx="687" cy="313"/>
              </a:xfrm>
              <a:prstGeom prst="rect">
                <a:avLst/>
              </a:prstGeom>
              <a:noFill/>
              <a:ln w="9525">
                <a:noFill/>
                <a:miter lim="800000"/>
                <a:headEnd/>
                <a:tailEnd/>
              </a:ln>
            </p:spPr>
            <p:txBody>
              <a:bodyPr wrap="square">
                <a:spAutoFit/>
              </a:bodyPr>
              <a:lstStyle/>
              <a:p>
                <a:r>
                  <a:rPr lang="en-US" sz="4000" b="1" i="1" dirty="0" err="1"/>
                  <a:t>g</a:t>
                </a:r>
                <a:r>
                  <a:rPr lang="en-US" sz="4000" b="1" i="1" baseline="-25000" dirty="0" err="1"/>
                  <a:t>ion</a:t>
                </a:r>
                <a:endParaRPr lang="en-US" sz="4000" b="1" i="1" dirty="0"/>
              </a:p>
            </p:txBody>
          </p:sp>
          <p:sp>
            <p:nvSpPr>
              <p:cNvPr id="53" name="Line 43"/>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54" name="Line 44"/>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55" name="Text Box 45"/>
              <p:cNvSpPr txBox="1">
                <a:spLocks noChangeArrowheads="1"/>
              </p:cNvSpPr>
              <p:nvPr/>
            </p:nvSpPr>
            <p:spPr bwMode="auto">
              <a:xfrm>
                <a:off x="4234"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7" name="Group 46"/>
              <p:cNvGrpSpPr>
                <a:grpSpLocks/>
              </p:cNvGrpSpPr>
              <p:nvPr/>
            </p:nvGrpSpPr>
            <p:grpSpPr bwMode="auto">
              <a:xfrm>
                <a:off x="4656" y="2784"/>
                <a:ext cx="240" cy="912"/>
                <a:chOff x="4239" y="2784"/>
                <a:chExt cx="240" cy="912"/>
              </a:xfrm>
            </p:grpSpPr>
            <p:sp>
              <p:nvSpPr>
                <p:cNvPr id="60" name="Rectangle 47"/>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8" name="Group 48"/>
                <p:cNvGrpSpPr>
                  <a:grpSpLocks/>
                </p:cNvGrpSpPr>
                <p:nvPr/>
              </p:nvGrpSpPr>
              <p:grpSpPr bwMode="auto">
                <a:xfrm flipV="1">
                  <a:off x="4239" y="3504"/>
                  <a:ext cx="192" cy="48"/>
                  <a:chOff x="2064" y="1920"/>
                  <a:chExt cx="192" cy="48"/>
                </a:xfrm>
              </p:grpSpPr>
              <p:sp>
                <p:nvSpPr>
                  <p:cNvPr id="66" name="Line 49"/>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67" name="Line 50"/>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62" name="Line 51"/>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63" name="Line 52"/>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64" name="Line 53"/>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65" name="Line 54"/>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57" name="Line 55"/>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58" name="Line 56"/>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grpSp>
        <p:sp>
          <p:nvSpPr>
            <p:cNvPr id="34" name="Oval 58"/>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sp>
        <p:nvSpPr>
          <p:cNvPr id="83" name="Line 59"/>
          <p:cNvSpPr>
            <a:spLocks noChangeShapeType="1"/>
          </p:cNvSpPr>
          <p:nvPr/>
        </p:nvSpPr>
        <p:spPr bwMode="auto">
          <a:xfrm flipH="1">
            <a:off x="9945910" y="3640302"/>
            <a:ext cx="3162804" cy="2502912"/>
          </a:xfrm>
          <a:prstGeom prst="line">
            <a:avLst/>
          </a:prstGeom>
          <a:noFill/>
          <a:ln w="9525">
            <a:solidFill>
              <a:srgbClr val="FF0000"/>
            </a:solidFill>
            <a:round/>
            <a:headEnd/>
            <a:tailEnd/>
          </a:ln>
        </p:spPr>
        <p:txBody>
          <a:bodyPr/>
          <a:lstStyle/>
          <a:p>
            <a:endParaRPr lang="en-US"/>
          </a:p>
        </p:txBody>
      </p:sp>
      <p:sp>
        <p:nvSpPr>
          <p:cNvPr id="84" name="Line 60"/>
          <p:cNvSpPr>
            <a:spLocks noChangeShapeType="1"/>
          </p:cNvSpPr>
          <p:nvPr/>
        </p:nvSpPr>
        <p:spPr bwMode="auto">
          <a:xfrm>
            <a:off x="13249771" y="3724495"/>
            <a:ext cx="998161" cy="3997390"/>
          </a:xfrm>
          <a:prstGeom prst="line">
            <a:avLst/>
          </a:prstGeom>
          <a:noFill/>
          <a:ln w="9525">
            <a:solidFill>
              <a:srgbClr val="FF0000"/>
            </a:solidFill>
            <a:round/>
            <a:headEnd/>
            <a:tailEnd/>
          </a:ln>
        </p:spPr>
        <p:txBody>
          <a:bodyPr/>
          <a:lstStyle/>
          <a:p>
            <a:endParaRPr lang="en-US"/>
          </a:p>
        </p:txBody>
      </p:sp>
      <p:sp>
        <p:nvSpPr>
          <p:cNvPr id="85" name="Oval 61"/>
          <p:cNvSpPr>
            <a:spLocks noChangeArrowheads="1"/>
          </p:cNvSpPr>
          <p:nvPr/>
        </p:nvSpPr>
        <p:spPr bwMode="auto">
          <a:xfrm>
            <a:off x="13282289" y="3607329"/>
            <a:ext cx="206088" cy="144462"/>
          </a:xfrm>
          <a:prstGeom prst="ellipse">
            <a:avLst/>
          </a:prstGeom>
          <a:noFill/>
          <a:ln w="9525">
            <a:solidFill>
              <a:srgbClr val="FF0000"/>
            </a:solidFill>
            <a:round/>
            <a:headEnd/>
            <a:tailEnd/>
          </a:ln>
        </p:spPr>
        <p:txBody>
          <a:bodyPr wrap="none" anchor="ctr"/>
          <a:lstStyle/>
          <a:p>
            <a:endParaRPr lang="en-US"/>
          </a:p>
        </p:txBody>
      </p:sp>
      <p:sp>
        <p:nvSpPr>
          <p:cNvPr id="86" name="Line 62"/>
          <p:cNvSpPr>
            <a:spLocks noChangeShapeType="1"/>
          </p:cNvSpPr>
          <p:nvPr/>
        </p:nvSpPr>
        <p:spPr bwMode="auto">
          <a:xfrm>
            <a:off x="13284126" y="3640302"/>
            <a:ext cx="1448131" cy="4648929"/>
          </a:xfrm>
          <a:prstGeom prst="line">
            <a:avLst/>
          </a:prstGeom>
          <a:noFill/>
          <a:ln w="9525">
            <a:solidFill>
              <a:srgbClr val="FF0000"/>
            </a:solidFill>
            <a:round/>
            <a:headEnd/>
            <a:tailEnd/>
          </a:ln>
        </p:spPr>
        <p:txBody>
          <a:bodyPr/>
          <a:lstStyle/>
          <a:p>
            <a:endParaRPr lang="en-US"/>
          </a:p>
        </p:txBody>
      </p:sp>
      <p:sp>
        <p:nvSpPr>
          <p:cNvPr id="87" name="Line 63"/>
          <p:cNvSpPr>
            <a:spLocks noChangeShapeType="1"/>
          </p:cNvSpPr>
          <p:nvPr/>
        </p:nvSpPr>
        <p:spPr bwMode="auto">
          <a:xfrm>
            <a:off x="13436085" y="3640301"/>
            <a:ext cx="4583696" cy="1926697"/>
          </a:xfrm>
          <a:prstGeom prst="line">
            <a:avLst/>
          </a:prstGeom>
          <a:noFill/>
          <a:ln w="9525">
            <a:solidFill>
              <a:srgbClr val="FF0000"/>
            </a:solidFill>
            <a:round/>
            <a:headEnd/>
            <a:tailEnd/>
          </a:ln>
        </p:spPr>
        <p:txBody>
          <a:bodyPr/>
          <a:lstStyle/>
          <a:p>
            <a:endParaRPr lang="en-US"/>
          </a:p>
        </p:txBody>
      </p:sp>
      <p:grpSp>
        <p:nvGrpSpPr>
          <p:cNvPr id="9" name="Group 64"/>
          <p:cNvGrpSpPr>
            <a:grpSpLocks/>
          </p:cNvGrpSpPr>
          <p:nvPr/>
        </p:nvGrpSpPr>
        <p:grpSpPr bwMode="auto">
          <a:xfrm>
            <a:off x="14547526" y="5478991"/>
            <a:ext cx="5355188" cy="5210030"/>
            <a:chOff x="638" y="2432"/>
            <a:chExt cx="1970" cy="1888"/>
          </a:xfrm>
        </p:grpSpPr>
        <p:grpSp>
          <p:nvGrpSpPr>
            <p:cNvPr id="10" name="Group 65"/>
            <p:cNvGrpSpPr>
              <a:grpSpLocks/>
            </p:cNvGrpSpPr>
            <p:nvPr/>
          </p:nvGrpSpPr>
          <p:grpSpPr bwMode="auto">
            <a:xfrm>
              <a:off x="638" y="2704"/>
              <a:ext cx="1940" cy="1180"/>
              <a:chOff x="3024" y="2400"/>
              <a:chExt cx="2478" cy="1440"/>
            </a:xfrm>
          </p:grpSpPr>
          <p:sp>
            <p:nvSpPr>
              <p:cNvPr id="91" name="Line 66"/>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92" name="Line 67"/>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93" name="Rectangle 68"/>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94" name="Line 69"/>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95" name="Line 70"/>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96" name="Line 71"/>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97" name="Line 72"/>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98" name="Line 73"/>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99" name="Line 74"/>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100" name="Line 75"/>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101" name="Line 76"/>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102" name="Line 77"/>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103" name="Line 78"/>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11" name="Group 79"/>
              <p:cNvGrpSpPr>
                <a:grpSpLocks/>
              </p:cNvGrpSpPr>
              <p:nvPr/>
            </p:nvGrpSpPr>
            <p:grpSpPr bwMode="auto">
              <a:xfrm>
                <a:off x="4272" y="2784"/>
                <a:ext cx="240" cy="912"/>
                <a:chOff x="4239" y="2784"/>
                <a:chExt cx="240" cy="912"/>
              </a:xfrm>
            </p:grpSpPr>
            <p:sp>
              <p:nvSpPr>
                <p:cNvPr id="131" name="Rectangle 80"/>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2" name="Group 81"/>
                <p:cNvGrpSpPr>
                  <a:grpSpLocks/>
                </p:cNvGrpSpPr>
                <p:nvPr/>
              </p:nvGrpSpPr>
              <p:grpSpPr bwMode="auto">
                <a:xfrm flipV="1">
                  <a:off x="4239" y="3504"/>
                  <a:ext cx="192" cy="48"/>
                  <a:chOff x="2064" y="1920"/>
                  <a:chExt cx="192" cy="48"/>
                </a:xfrm>
              </p:grpSpPr>
              <p:sp>
                <p:nvSpPr>
                  <p:cNvPr id="137" name="Line 82"/>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38" name="Line 83"/>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33" name="Line 84"/>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34" name="Line 85"/>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35" name="Line 86"/>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36" name="Line 87"/>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05" name="Text Box 88"/>
              <p:cNvSpPr txBox="1">
                <a:spLocks noChangeArrowheads="1"/>
              </p:cNvSpPr>
              <p:nvPr/>
            </p:nvSpPr>
            <p:spPr bwMode="auto">
              <a:xfrm>
                <a:off x="3024" y="3024"/>
                <a:ext cx="87" cy="204"/>
              </a:xfrm>
              <a:prstGeom prst="rect">
                <a:avLst/>
              </a:prstGeom>
              <a:noFill/>
              <a:ln w="9525">
                <a:noFill/>
                <a:miter lim="800000"/>
                <a:headEnd/>
                <a:tailEnd/>
              </a:ln>
            </p:spPr>
            <p:txBody>
              <a:bodyPr wrap="none">
                <a:spAutoFit/>
              </a:bodyPr>
              <a:lstStyle/>
              <a:p>
                <a:endParaRPr lang="en-US" sz="2400" b="1" i="1" dirty="0"/>
              </a:p>
            </p:txBody>
          </p:sp>
          <p:grpSp>
            <p:nvGrpSpPr>
              <p:cNvPr id="13" name="Group 89"/>
              <p:cNvGrpSpPr>
                <a:grpSpLocks/>
              </p:cNvGrpSpPr>
              <p:nvPr/>
            </p:nvGrpSpPr>
            <p:grpSpPr bwMode="auto">
              <a:xfrm>
                <a:off x="5088" y="2784"/>
                <a:ext cx="414" cy="912"/>
                <a:chOff x="4671" y="2784"/>
                <a:chExt cx="414" cy="912"/>
              </a:xfrm>
            </p:grpSpPr>
            <p:sp>
              <p:nvSpPr>
                <p:cNvPr id="124" name="Rectangle 90"/>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125" name="Line 91"/>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126" name="Line 92"/>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127" name="Line 93"/>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128" name="Line 94"/>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129" name="Line 95"/>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sp>
              <p:nvSpPr>
                <p:cNvPr id="130" name="Text Box 96"/>
                <p:cNvSpPr txBox="1">
                  <a:spLocks noChangeArrowheads="1"/>
                </p:cNvSpPr>
                <p:nvPr/>
              </p:nvSpPr>
              <p:spPr bwMode="auto">
                <a:xfrm>
                  <a:off x="4807" y="3025"/>
                  <a:ext cx="278" cy="313"/>
                </a:xfrm>
                <a:prstGeom prst="rect">
                  <a:avLst/>
                </a:prstGeom>
                <a:noFill/>
                <a:ln w="9525">
                  <a:noFill/>
                  <a:miter lim="800000"/>
                  <a:headEnd/>
                  <a:tailEnd/>
                </a:ln>
              </p:spPr>
              <p:txBody>
                <a:bodyPr wrap="none">
                  <a:spAutoFit/>
                </a:bodyPr>
                <a:lstStyle/>
                <a:p>
                  <a:r>
                    <a:rPr lang="en-US" sz="4000" b="1" i="1" dirty="0" err="1"/>
                    <a:t>g</a:t>
                  </a:r>
                  <a:r>
                    <a:rPr lang="en-US" sz="4000" b="1" i="1" baseline="-25000" dirty="0" err="1"/>
                    <a:t>l</a:t>
                  </a:r>
                  <a:endParaRPr lang="en-US" sz="4000" b="1" i="1" dirty="0"/>
                </a:p>
              </p:txBody>
            </p:sp>
          </p:grpSp>
          <p:sp>
            <p:nvSpPr>
              <p:cNvPr id="107" name="Text Box 97"/>
              <p:cNvSpPr txBox="1">
                <a:spLocks noChangeArrowheads="1"/>
              </p:cNvSpPr>
              <p:nvPr/>
            </p:nvSpPr>
            <p:spPr bwMode="auto">
              <a:xfrm>
                <a:off x="4032" y="3199"/>
                <a:ext cx="87" cy="177"/>
              </a:xfrm>
              <a:prstGeom prst="rect">
                <a:avLst/>
              </a:prstGeom>
              <a:noFill/>
              <a:ln w="9525">
                <a:noFill/>
                <a:miter lim="800000"/>
                <a:headEnd/>
                <a:tailEnd/>
              </a:ln>
            </p:spPr>
            <p:txBody>
              <a:bodyPr wrap="none">
                <a:spAutoFit/>
              </a:bodyPr>
              <a:lstStyle/>
              <a:p>
                <a:endParaRPr lang="en-US" sz="2000" b="1" i="1" dirty="0"/>
              </a:p>
            </p:txBody>
          </p:sp>
          <p:sp>
            <p:nvSpPr>
              <p:cNvPr id="109" name="Line 99"/>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110" name="Line 100"/>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111" name="Text Box 101"/>
              <p:cNvSpPr txBox="1">
                <a:spLocks noChangeArrowheads="1"/>
              </p:cNvSpPr>
              <p:nvPr/>
            </p:nvSpPr>
            <p:spPr bwMode="auto">
              <a:xfrm>
                <a:off x="4235"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14" name="Group 102"/>
              <p:cNvGrpSpPr>
                <a:grpSpLocks/>
              </p:cNvGrpSpPr>
              <p:nvPr/>
            </p:nvGrpSpPr>
            <p:grpSpPr bwMode="auto">
              <a:xfrm>
                <a:off x="4656" y="2784"/>
                <a:ext cx="240" cy="912"/>
                <a:chOff x="4239" y="2784"/>
                <a:chExt cx="240" cy="912"/>
              </a:xfrm>
            </p:grpSpPr>
            <p:sp>
              <p:nvSpPr>
                <p:cNvPr id="116" name="Rectangle 103"/>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5" name="Group 104"/>
                <p:cNvGrpSpPr>
                  <a:grpSpLocks/>
                </p:cNvGrpSpPr>
                <p:nvPr/>
              </p:nvGrpSpPr>
              <p:grpSpPr bwMode="auto">
                <a:xfrm flipV="1">
                  <a:off x="4239" y="3504"/>
                  <a:ext cx="192" cy="48"/>
                  <a:chOff x="2064" y="1920"/>
                  <a:chExt cx="192" cy="48"/>
                </a:xfrm>
              </p:grpSpPr>
              <p:sp>
                <p:nvSpPr>
                  <p:cNvPr id="122" name="Line 105"/>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23" name="Line 106"/>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18" name="Line 107"/>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19" name="Line 108"/>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20" name="Line 109"/>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21" name="Line 110"/>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13" name="Line 111"/>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114" name="Line 112"/>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sp>
            <p:nvSpPr>
              <p:cNvPr id="115" name="Text Box 113"/>
              <p:cNvSpPr txBox="1">
                <a:spLocks noChangeArrowheads="1"/>
              </p:cNvSpPr>
              <p:nvPr/>
            </p:nvSpPr>
            <p:spPr bwMode="auto">
              <a:xfrm>
                <a:off x="4437" y="3205"/>
                <a:ext cx="87" cy="177"/>
              </a:xfrm>
              <a:prstGeom prst="rect">
                <a:avLst/>
              </a:prstGeom>
              <a:noFill/>
              <a:ln w="9525">
                <a:noFill/>
                <a:miter lim="800000"/>
                <a:headEnd/>
                <a:tailEnd/>
              </a:ln>
            </p:spPr>
            <p:txBody>
              <a:bodyPr wrap="none">
                <a:spAutoFit/>
              </a:bodyPr>
              <a:lstStyle/>
              <a:p>
                <a:endParaRPr lang="en-US" sz="2000" b="1" i="1" dirty="0"/>
              </a:p>
            </p:txBody>
          </p:sp>
        </p:grpSp>
        <p:sp>
          <p:nvSpPr>
            <p:cNvPr id="90" name="Oval 114"/>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16" name="Group 115"/>
          <p:cNvGrpSpPr>
            <a:grpSpLocks/>
          </p:cNvGrpSpPr>
          <p:nvPr/>
        </p:nvGrpSpPr>
        <p:grpSpPr bwMode="auto">
          <a:xfrm>
            <a:off x="10289049" y="5957101"/>
            <a:ext cx="10767461" cy="375299"/>
            <a:chOff x="915" y="2614"/>
            <a:chExt cx="3961" cy="136"/>
          </a:xfrm>
        </p:grpSpPr>
        <p:sp>
          <p:nvSpPr>
            <p:cNvPr id="140" name="Line 116"/>
            <p:cNvSpPr>
              <a:spLocks noChangeShapeType="1"/>
            </p:cNvSpPr>
            <p:nvPr/>
          </p:nvSpPr>
          <p:spPr bwMode="auto">
            <a:xfrm>
              <a:off x="915" y="2704"/>
              <a:ext cx="2581" cy="0"/>
            </a:xfrm>
            <a:prstGeom prst="line">
              <a:avLst/>
            </a:prstGeom>
            <a:noFill/>
            <a:ln w="9525">
              <a:solidFill>
                <a:schemeClr val="tx1"/>
              </a:solidFill>
              <a:round/>
              <a:headEnd/>
              <a:tailEnd/>
            </a:ln>
          </p:spPr>
          <p:txBody>
            <a:bodyPr/>
            <a:lstStyle/>
            <a:p>
              <a:endParaRPr lang="en-US"/>
            </a:p>
          </p:txBody>
        </p:sp>
        <p:sp>
          <p:nvSpPr>
            <p:cNvPr id="141" name="Line 117"/>
            <p:cNvSpPr>
              <a:spLocks noChangeShapeType="1"/>
            </p:cNvSpPr>
            <p:nvPr/>
          </p:nvSpPr>
          <p:spPr bwMode="auto">
            <a:xfrm>
              <a:off x="3651" y="2704"/>
              <a:ext cx="1225" cy="0"/>
            </a:xfrm>
            <a:prstGeom prst="line">
              <a:avLst/>
            </a:prstGeom>
            <a:noFill/>
            <a:ln w="9525">
              <a:solidFill>
                <a:schemeClr val="tx1"/>
              </a:solidFill>
              <a:round/>
              <a:headEnd/>
              <a:tailEnd/>
            </a:ln>
          </p:spPr>
          <p:txBody>
            <a:bodyPr/>
            <a:lstStyle/>
            <a:p>
              <a:endParaRPr lang="en-US"/>
            </a:p>
          </p:txBody>
        </p:sp>
        <p:sp>
          <p:nvSpPr>
            <p:cNvPr id="142" name="Rectangle 118"/>
            <p:cNvSpPr>
              <a:spLocks noChangeArrowheads="1"/>
            </p:cNvSpPr>
            <p:nvPr/>
          </p:nvSpPr>
          <p:spPr bwMode="auto">
            <a:xfrm>
              <a:off x="1416"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43" name="Line 119"/>
            <p:cNvSpPr>
              <a:spLocks noChangeShapeType="1"/>
            </p:cNvSpPr>
            <p:nvPr/>
          </p:nvSpPr>
          <p:spPr bwMode="auto">
            <a:xfrm>
              <a:off x="3198" y="2704"/>
              <a:ext cx="453" cy="0"/>
            </a:xfrm>
            <a:prstGeom prst="line">
              <a:avLst/>
            </a:prstGeom>
            <a:noFill/>
            <a:ln w="9525">
              <a:solidFill>
                <a:schemeClr val="tx1"/>
              </a:solidFill>
              <a:round/>
              <a:headEnd/>
              <a:tailEnd/>
            </a:ln>
          </p:spPr>
          <p:txBody>
            <a:bodyPr/>
            <a:lstStyle/>
            <a:p>
              <a:endParaRPr lang="en-US"/>
            </a:p>
          </p:txBody>
        </p:sp>
      </p:grpSp>
      <p:grpSp>
        <p:nvGrpSpPr>
          <p:cNvPr id="17" name="Group 120"/>
          <p:cNvGrpSpPr>
            <a:grpSpLocks/>
          </p:cNvGrpSpPr>
          <p:nvPr/>
        </p:nvGrpSpPr>
        <p:grpSpPr bwMode="auto">
          <a:xfrm>
            <a:off x="8293875" y="5957101"/>
            <a:ext cx="2465562" cy="375299"/>
            <a:chOff x="612" y="2614"/>
            <a:chExt cx="907" cy="136"/>
          </a:xfrm>
        </p:grpSpPr>
        <p:sp>
          <p:nvSpPr>
            <p:cNvPr id="145" name="Rectangle 121"/>
            <p:cNvSpPr>
              <a:spLocks noChangeArrowheads="1"/>
            </p:cNvSpPr>
            <p:nvPr/>
          </p:nvSpPr>
          <p:spPr bwMode="auto">
            <a:xfrm>
              <a:off x="612"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46" name="Line 122"/>
            <p:cNvSpPr>
              <a:spLocks noChangeShapeType="1"/>
            </p:cNvSpPr>
            <p:nvPr/>
          </p:nvSpPr>
          <p:spPr bwMode="auto">
            <a:xfrm>
              <a:off x="1066" y="2704"/>
              <a:ext cx="453" cy="0"/>
            </a:xfrm>
            <a:prstGeom prst="line">
              <a:avLst/>
            </a:prstGeom>
            <a:noFill/>
            <a:ln w="9525">
              <a:solidFill>
                <a:schemeClr val="tx1"/>
              </a:solidFill>
              <a:round/>
              <a:headEnd/>
              <a:tailEnd/>
            </a:ln>
          </p:spPr>
          <p:txBody>
            <a:bodyPr/>
            <a:lstStyle/>
            <a:p>
              <a:endParaRPr lang="en-US"/>
            </a:p>
          </p:txBody>
        </p:sp>
      </p:grpSp>
      <p:sp>
        <p:nvSpPr>
          <p:cNvPr id="147" name="Text Box 32"/>
          <p:cNvSpPr txBox="1">
            <a:spLocks noChangeArrowheads="1"/>
          </p:cNvSpPr>
          <p:nvPr/>
        </p:nvSpPr>
        <p:spPr bwMode="auto">
          <a:xfrm>
            <a:off x="15323212" y="7131847"/>
            <a:ext cx="554960" cy="707886"/>
          </a:xfrm>
          <a:prstGeom prst="rect">
            <a:avLst/>
          </a:prstGeom>
          <a:noFill/>
          <a:ln w="9525">
            <a:noFill/>
            <a:miter lim="800000"/>
            <a:headEnd/>
            <a:tailEnd/>
          </a:ln>
        </p:spPr>
        <p:txBody>
          <a:bodyPr wrap="none">
            <a:spAutoFit/>
          </a:bodyPr>
          <a:lstStyle/>
          <a:p>
            <a:r>
              <a:rPr lang="en-US" sz="4000" b="1" i="1" dirty="0"/>
              <a:t>C</a:t>
            </a:r>
          </a:p>
        </p:txBody>
      </p:sp>
      <p:sp>
        <p:nvSpPr>
          <p:cNvPr id="148" name="TextBox 47"/>
          <p:cNvSpPr txBox="1">
            <a:spLocks noChangeArrowheads="1"/>
          </p:cNvSpPr>
          <p:nvPr/>
        </p:nvSpPr>
        <p:spPr bwMode="auto">
          <a:xfrm>
            <a:off x="15878172" y="1815410"/>
            <a:ext cx="11002837" cy="969496"/>
          </a:xfrm>
          <a:prstGeom prst="rect">
            <a:avLst/>
          </a:prstGeom>
          <a:noFill/>
          <a:ln w="9525">
            <a:noFill/>
            <a:miter lim="800000"/>
            <a:headEnd/>
            <a:tailEnd/>
          </a:ln>
        </p:spPr>
        <p:txBody>
          <a:bodyPr wrap="square">
            <a:spAutoFit/>
          </a:bodyPr>
          <a:lstStyle/>
          <a:p>
            <a:r>
              <a:rPr lang="en-US" b="1" dirty="0">
                <a:solidFill>
                  <a:srgbClr val="FF0000"/>
                </a:solidFill>
              </a:rPr>
              <a:t>Dendrite</a:t>
            </a:r>
            <a:endParaRPr lang="en-US" dirty="0">
              <a:solidFill>
                <a:srgbClr val="FF0000"/>
              </a:solidFill>
            </a:endParaRPr>
          </a:p>
        </p:txBody>
      </p:sp>
      <p:sp>
        <p:nvSpPr>
          <p:cNvPr id="149"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Modeling the </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Dendrite</a:t>
            </a:r>
          </a:p>
        </p:txBody>
      </p:sp>
      <p:cxnSp>
        <p:nvCxnSpPr>
          <p:cNvPr id="150" name="Straight Connector 149"/>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2762874" y="4773068"/>
            <a:ext cx="7911398" cy="1846659"/>
          </a:xfrm>
          <a:prstGeom prst="rect">
            <a:avLst/>
          </a:prstGeom>
          <a:noFill/>
        </p:spPr>
        <p:txBody>
          <a:bodyPr wrap="square" rtlCol="0">
            <a:spAutoFit/>
          </a:bodyPr>
          <a:lstStyle/>
          <a:p>
            <a:r>
              <a:rPr lang="en-US" dirty="0"/>
              <a:t>Longitudinal </a:t>
            </a:r>
          </a:p>
          <a:p>
            <a:r>
              <a:rPr lang="en-US" dirty="0"/>
              <a:t>Resistance    </a:t>
            </a:r>
            <a:r>
              <a:rPr lang="en-US" i="1" dirty="0"/>
              <a:t>R</a:t>
            </a:r>
            <a:r>
              <a:rPr lang="en-US" sz="3600" i="1" dirty="0"/>
              <a:t>L</a:t>
            </a:r>
            <a:endParaRPr lang="en-US" i="1" dirty="0"/>
          </a:p>
        </p:txBody>
      </p:sp>
      <p:sp>
        <p:nvSpPr>
          <p:cNvPr id="152" name="Rectangle 118"/>
          <p:cNvSpPr>
            <a:spLocks noChangeArrowheads="1"/>
          </p:cNvSpPr>
          <p:nvPr/>
        </p:nvSpPr>
        <p:spPr bwMode="auto">
          <a:xfrm>
            <a:off x="17290260" y="5989186"/>
            <a:ext cx="1234140" cy="375299"/>
          </a:xfrm>
          <a:prstGeom prst="rect">
            <a:avLst/>
          </a:prstGeom>
          <a:solidFill>
            <a:schemeClr val="folHlink"/>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up)">
                                      <p:cBhvr>
                                        <p:cTn id="10" dur="500"/>
                                        <p:tgtEl>
                                          <p:spTgt spid="8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up)">
                                      <p:cBhvr>
                                        <p:cTn id="13" dur="500"/>
                                        <p:tgtEl>
                                          <p:spTgt spid="84"/>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childTnLst>
                                </p:cTn>
                              </p:par>
                              <p:par>
                                <p:cTn id="24" presetID="22" presetClass="entr" presetSubtype="1"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up)">
                                      <p:cBhvr>
                                        <p:cTn id="26" dur="500"/>
                                        <p:tgtEl>
                                          <p:spTgt spid="87"/>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83" grpId="0" animBg="1"/>
      <p:bldP spid="84" grpId="0" animBg="1"/>
      <p:bldP spid="85" grpId="0" animBg="1"/>
      <p:bldP spid="86" grpId="0" animBg="1"/>
      <p:bldP spid="87" grpId="0" animBg="1"/>
      <p:bldP spid="147" grpId="0"/>
      <p:bldP spid="151" grpId="0"/>
      <p:bldP spid="1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E6BE254-ABF1-410F-A1B4-7DF2D5AFA371}"/>
              </a:ext>
            </a:extLst>
          </p:cNvPr>
          <p:cNvPicPr>
            <a:picLocks noChangeAspect="1"/>
          </p:cNvPicPr>
          <p:nvPr/>
        </p:nvPicPr>
        <p:blipFill>
          <a:blip r:embed="rId2"/>
          <a:stretch>
            <a:fillRect/>
          </a:stretch>
        </p:blipFill>
        <p:spPr>
          <a:xfrm>
            <a:off x="0" y="0"/>
            <a:ext cx="21609133" cy="12152313"/>
          </a:xfrm>
          <a:prstGeom prst="rect">
            <a:avLst/>
          </a:prstGeom>
        </p:spPr>
      </p:pic>
    </p:spTree>
    <p:extLst>
      <p:ext uri="{BB962C8B-B14F-4D97-AF65-F5344CB8AC3E}">
        <p14:creationId xmlns:p14="http://schemas.microsoft.com/office/powerpoint/2010/main" val="417861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AE46E6-D2C5-4A2A-B1E0-DDB30055581C}"/>
              </a:ext>
            </a:extLst>
          </p:cNvPr>
          <p:cNvPicPr>
            <a:picLocks noChangeAspect="1"/>
          </p:cNvPicPr>
          <p:nvPr/>
        </p:nvPicPr>
        <p:blipFill>
          <a:blip r:embed="rId3"/>
          <a:stretch>
            <a:fillRect/>
          </a:stretch>
        </p:blipFill>
        <p:spPr>
          <a:xfrm>
            <a:off x="-96939" y="0"/>
            <a:ext cx="21801339" cy="12152313"/>
          </a:xfrm>
          <a:prstGeom prst="rect">
            <a:avLst/>
          </a:prstGeom>
        </p:spPr>
      </p:pic>
    </p:spTree>
    <p:extLst>
      <p:ext uri="{BB962C8B-B14F-4D97-AF65-F5344CB8AC3E}">
        <p14:creationId xmlns:p14="http://schemas.microsoft.com/office/powerpoint/2010/main" val="252071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Equation-Coupled compartments</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 name="Object 20"/>
              <p:cNvSpPr txBox="1"/>
              <p:nvPr/>
            </p:nvSpPr>
            <p:spPr bwMode="auto">
              <a:xfrm>
                <a:off x="874199" y="2424028"/>
                <a:ext cx="16327438" cy="187960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874199" y="2424028"/>
                <a:ext cx="16327438" cy="1879600"/>
              </a:xfrm>
              <a:prstGeom prst="rect">
                <a:avLst/>
              </a:prstGeom>
              <a:blipFill>
                <a:blip r:embed="rId3"/>
                <a:stretch>
                  <a:fillRect/>
                </a:stretch>
              </a:blipFill>
            </p:spPr>
            <p:txBody>
              <a:bodyPr/>
              <a:lstStyle/>
              <a:p>
                <a:r>
                  <a:rPr lang="zh-CN" altLang="en-US">
                    <a:noFill/>
                  </a:rPr>
                  <a:t> </a:t>
                </a:r>
              </a:p>
            </p:txBody>
          </p:sp>
        </mc:Fallback>
      </mc:AlternateContent>
      <p:grpSp>
        <p:nvGrpSpPr>
          <p:cNvPr id="2" name="Group 8"/>
          <p:cNvGrpSpPr>
            <a:grpSpLocks/>
          </p:cNvGrpSpPr>
          <p:nvPr/>
        </p:nvGrpSpPr>
        <p:grpSpPr bwMode="auto">
          <a:xfrm>
            <a:off x="10392903" y="5478991"/>
            <a:ext cx="5178494" cy="5210030"/>
            <a:chOff x="703" y="2432"/>
            <a:chExt cx="1905" cy="1888"/>
          </a:xfrm>
        </p:grpSpPr>
        <p:grpSp>
          <p:nvGrpSpPr>
            <p:cNvPr id="3" name="Group 9"/>
            <p:cNvGrpSpPr>
              <a:grpSpLocks/>
            </p:cNvGrpSpPr>
            <p:nvPr/>
          </p:nvGrpSpPr>
          <p:grpSpPr bwMode="auto">
            <a:xfrm>
              <a:off x="838" y="2704"/>
              <a:ext cx="1566" cy="1180"/>
              <a:chOff x="3279" y="2400"/>
              <a:chExt cx="2001" cy="1440"/>
            </a:xfrm>
          </p:grpSpPr>
          <p:sp>
            <p:nvSpPr>
              <p:cNvPr id="11" name="Line 10"/>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12" name="Line 11"/>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13" name="Rectangle 12"/>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14" name="Line 13"/>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15" name="Line 14"/>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16" name="Line 15"/>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17" name="Line 16"/>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18" name="Line 17"/>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19" name="Line 18"/>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20" name="Line 19"/>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21" name="Line 20"/>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22" name="Line 21"/>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23" name="Line 22"/>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6" name="Group 23"/>
              <p:cNvGrpSpPr>
                <a:grpSpLocks/>
              </p:cNvGrpSpPr>
              <p:nvPr/>
            </p:nvGrpSpPr>
            <p:grpSpPr bwMode="auto">
              <a:xfrm>
                <a:off x="4272" y="2784"/>
                <a:ext cx="240" cy="912"/>
                <a:chOff x="4239" y="2784"/>
                <a:chExt cx="240" cy="912"/>
              </a:xfrm>
            </p:grpSpPr>
            <p:sp>
              <p:nvSpPr>
                <p:cNvPr id="49" name="Rectangle 24"/>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 name="Group 25"/>
                <p:cNvGrpSpPr>
                  <a:grpSpLocks/>
                </p:cNvGrpSpPr>
                <p:nvPr/>
              </p:nvGrpSpPr>
              <p:grpSpPr bwMode="auto">
                <a:xfrm flipV="1">
                  <a:off x="4239" y="3504"/>
                  <a:ext cx="192" cy="48"/>
                  <a:chOff x="2064" y="1920"/>
                  <a:chExt cx="192" cy="48"/>
                </a:xfrm>
              </p:grpSpPr>
              <p:sp>
                <p:nvSpPr>
                  <p:cNvPr id="55" name="Line 26"/>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56" name="Line 27"/>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51" name="Line 28"/>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52" name="Line 29"/>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53" name="Line 30"/>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54" name="Line 31"/>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25" name="Text Box 32"/>
              <p:cNvSpPr txBox="1">
                <a:spLocks noChangeArrowheads="1"/>
              </p:cNvSpPr>
              <p:nvPr/>
            </p:nvSpPr>
            <p:spPr bwMode="auto">
              <a:xfrm>
                <a:off x="3420" y="2799"/>
                <a:ext cx="261" cy="313"/>
              </a:xfrm>
              <a:prstGeom prst="rect">
                <a:avLst/>
              </a:prstGeom>
              <a:noFill/>
              <a:ln w="9525">
                <a:noFill/>
                <a:miter lim="800000"/>
                <a:headEnd/>
                <a:tailEnd/>
              </a:ln>
            </p:spPr>
            <p:txBody>
              <a:bodyPr wrap="none">
                <a:spAutoFit/>
              </a:bodyPr>
              <a:lstStyle/>
              <a:p>
                <a:r>
                  <a:rPr lang="en-US" sz="4000" b="1" i="1" dirty="0"/>
                  <a:t>C</a:t>
                </a:r>
              </a:p>
            </p:txBody>
          </p:sp>
          <p:grpSp>
            <p:nvGrpSpPr>
              <p:cNvPr id="8" name="Group 33"/>
              <p:cNvGrpSpPr>
                <a:grpSpLocks/>
              </p:cNvGrpSpPr>
              <p:nvPr/>
            </p:nvGrpSpPr>
            <p:grpSpPr bwMode="auto">
              <a:xfrm>
                <a:off x="5088" y="2784"/>
                <a:ext cx="192" cy="912"/>
                <a:chOff x="4671" y="2784"/>
                <a:chExt cx="192" cy="912"/>
              </a:xfrm>
            </p:grpSpPr>
            <p:sp>
              <p:nvSpPr>
                <p:cNvPr id="43" name="Rectangle 34"/>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44" name="Line 35"/>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45" name="Line 36"/>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46" name="Line 37"/>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47" name="Line 38"/>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48" name="Line 39"/>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27" name="Text Box 42"/>
              <p:cNvSpPr txBox="1">
                <a:spLocks noChangeArrowheads="1"/>
              </p:cNvSpPr>
              <p:nvPr/>
            </p:nvSpPr>
            <p:spPr bwMode="auto">
              <a:xfrm>
                <a:off x="4355" y="2759"/>
                <a:ext cx="687" cy="313"/>
              </a:xfrm>
              <a:prstGeom prst="rect">
                <a:avLst/>
              </a:prstGeom>
              <a:noFill/>
              <a:ln w="9525">
                <a:noFill/>
                <a:miter lim="800000"/>
                <a:headEnd/>
                <a:tailEnd/>
              </a:ln>
            </p:spPr>
            <p:txBody>
              <a:bodyPr wrap="square">
                <a:spAutoFit/>
              </a:bodyPr>
              <a:lstStyle/>
              <a:p>
                <a:r>
                  <a:rPr lang="en-US" sz="4000" b="1" i="1" dirty="0" err="1"/>
                  <a:t>g</a:t>
                </a:r>
                <a:r>
                  <a:rPr lang="en-US" sz="4000" b="1" i="1" baseline="-25000" dirty="0" err="1"/>
                  <a:t>ion</a:t>
                </a:r>
                <a:endParaRPr lang="en-US" sz="4000" b="1" i="1" dirty="0"/>
              </a:p>
            </p:txBody>
          </p:sp>
          <p:sp>
            <p:nvSpPr>
              <p:cNvPr id="28" name="Line 43"/>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29" name="Line 44"/>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30" name="Text Box 45"/>
              <p:cNvSpPr txBox="1">
                <a:spLocks noChangeArrowheads="1"/>
              </p:cNvSpPr>
              <p:nvPr/>
            </p:nvSpPr>
            <p:spPr bwMode="auto">
              <a:xfrm>
                <a:off x="4234"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9" name="Group 46"/>
              <p:cNvGrpSpPr>
                <a:grpSpLocks/>
              </p:cNvGrpSpPr>
              <p:nvPr/>
            </p:nvGrpSpPr>
            <p:grpSpPr bwMode="auto">
              <a:xfrm>
                <a:off x="4656" y="2784"/>
                <a:ext cx="240" cy="912"/>
                <a:chOff x="4239" y="2784"/>
                <a:chExt cx="240" cy="912"/>
              </a:xfrm>
            </p:grpSpPr>
            <p:sp>
              <p:nvSpPr>
                <p:cNvPr id="34" name="Rectangle 47"/>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24" name="Group 48"/>
                <p:cNvGrpSpPr>
                  <a:grpSpLocks/>
                </p:cNvGrpSpPr>
                <p:nvPr/>
              </p:nvGrpSpPr>
              <p:grpSpPr bwMode="auto">
                <a:xfrm flipV="1">
                  <a:off x="4239" y="3504"/>
                  <a:ext cx="192" cy="48"/>
                  <a:chOff x="2064" y="1920"/>
                  <a:chExt cx="192" cy="48"/>
                </a:xfrm>
              </p:grpSpPr>
              <p:sp>
                <p:nvSpPr>
                  <p:cNvPr id="40" name="Line 49"/>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42" name="Line 50"/>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36" name="Line 51"/>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37" name="Line 52"/>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38" name="Line 53"/>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39" name="Line 54"/>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32" name="Line 55"/>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33" name="Line 56"/>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grpSp>
        <p:sp>
          <p:nvSpPr>
            <p:cNvPr id="10" name="Oval 58"/>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26" name="Group 64"/>
          <p:cNvGrpSpPr>
            <a:grpSpLocks/>
          </p:cNvGrpSpPr>
          <p:nvPr/>
        </p:nvGrpSpPr>
        <p:grpSpPr bwMode="auto">
          <a:xfrm>
            <a:off x="15870991" y="5478991"/>
            <a:ext cx="5355188" cy="5210030"/>
            <a:chOff x="638" y="2432"/>
            <a:chExt cx="1970" cy="1888"/>
          </a:xfrm>
        </p:grpSpPr>
        <p:grpSp>
          <p:nvGrpSpPr>
            <p:cNvPr id="31" name="Group 65"/>
            <p:cNvGrpSpPr>
              <a:grpSpLocks/>
            </p:cNvGrpSpPr>
            <p:nvPr/>
          </p:nvGrpSpPr>
          <p:grpSpPr bwMode="auto">
            <a:xfrm>
              <a:off x="638" y="2704"/>
              <a:ext cx="1766" cy="1180"/>
              <a:chOff x="3024" y="2400"/>
              <a:chExt cx="2256" cy="1440"/>
            </a:xfrm>
          </p:grpSpPr>
          <p:sp>
            <p:nvSpPr>
              <p:cNvPr id="60" name="Line 66"/>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61" name="Line 67"/>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62" name="Rectangle 68"/>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3" name="Line 69"/>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64" name="Line 70"/>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65" name="Line 71"/>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66" name="Line 72"/>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67" name="Line 73"/>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68" name="Line 74"/>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69" name="Line 75"/>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70" name="Line 76"/>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71" name="Line 77"/>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72" name="Line 78"/>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35" name="Group 79"/>
              <p:cNvGrpSpPr>
                <a:grpSpLocks/>
              </p:cNvGrpSpPr>
              <p:nvPr/>
            </p:nvGrpSpPr>
            <p:grpSpPr bwMode="auto">
              <a:xfrm>
                <a:off x="4272" y="2784"/>
                <a:ext cx="240" cy="912"/>
                <a:chOff x="4239" y="2784"/>
                <a:chExt cx="240" cy="912"/>
              </a:xfrm>
            </p:grpSpPr>
            <p:sp>
              <p:nvSpPr>
                <p:cNvPr id="98" name="Rectangle 80"/>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50" name="Group 81"/>
                <p:cNvGrpSpPr>
                  <a:grpSpLocks/>
                </p:cNvGrpSpPr>
                <p:nvPr/>
              </p:nvGrpSpPr>
              <p:grpSpPr bwMode="auto">
                <a:xfrm flipV="1">
                  <a:off x="4239" y="3504"/>
                  <a:ext cx="192" cy="48"/>
                  <a:chOff x="2064" y="1920"/>
                  <a:chExt cx="192" cy="48"/>
                </a:xfrm>
              </p:grpSpPr>
              <p:sp>
                <p:nvSpPr>
                  <p:cNvPr id="104" name="Line 82"/>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05" name="Line 83"/>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00" name="Line 84"/>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01" name="Line 85"/>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02" name="Line 86"/>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03" name="Line 87"/>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74" name="Text Box 88"/>
              <p:cNvSpPr txBox="1">
                <a:spLocks noChangeArrowheads="1"/>
              </p:cNvSpPr>
              <p:nvPr/>
            </p:nvSpPr>
            <p:spPr bwMode="auto">
              <a:xfrm>
                <a:off x="3024" y="3024"/>
                <a:ext cx="87" cy="204"/>
              </a:xfrm>
              <a:prstGeom prst="rect">
                <a:avLst/>
              </a:prstGeom>
              <a:noFill/>
              <a:ln w="9525">
                <a:noFill/>
                <a:miter lim="800000"/>
                <a:headEnd/>
                <a:tailEnd/>
              </a:ln>
            </p:spPr>
            <p:txBody>
              <a:bodyPr wrap="none">
                <a:spAutoFit/>
              </a:bodyPr>
              <a:lstStyle/>
              <a:p>
                <a:endParaRPr lang="en-US" sz="2400" b="1" i="1" dirty="0"/>
              </a:p>
            </p:txBody>
          </p:sp>
          <p:grpSp>
            <p:nvGrpSpPr>
              <p:cNvPr id="57" name="Group 89"/>
              <p:cNvGrpSpPr>
                <a:grpSpLocks/>
              </p:cNvGrpSpPr>
              <p:nvPr/>
            </p:nvGrpSpPr>
            <p:grpSpPr bwMode="auto">
              <a:xfrm>
                <a:off x="5088" y="2784"/>
                <a:ext cx="192" cy="912"/>
                <a:chOff x="4671" y="2784"/>
                <a:chExt cx="192" cy="912"/>
              </a:xfrm>
            </p:grpSpPr>
            <p:sp>
              <p:nvSpPr>
                <p:cNvPr id="92" name="Rectangle 90"/>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93" name="Line 91"/>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94" name="Line 92"/>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95" name="Line 93"/>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96" name="Line 94"/>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97" name="Line 95"/>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76" name="Text Box 97"/>
              <p:cNvSpPr txBox="1">
                <a:spLocks noChangeArrowheads="1"/>
              </p:cNvSpPr>
              <p:nvPr/>
            </p:nvSpPr>
            <p:spPr bwMode="auto">
              <a:xfrm>
                <a:off x="4032" y="3199"/>
                <a:ext cx="87" cy="177"/>
              </a:xfrm>
              <a:prstGeom prst="rect">
                <a:avLst/>
              </a:prstGeom>
              <a:noFill/>
              <a:ln w="9525">
                <a:noFill/>
                <a:miter lim="800000"/>
                <a:headEnd/>
                <a:tailEnd/>
              </a:ln>
            </p:spPr>
            <p:txBody>
              <a:bodyPr wrap="none">
                <a:spAutoFit/>
              </a:bodyPr>
              <a:lstStyle/>
              <a:p>
                <a:endParaRPr lang="en-US" sz="2000" b="1" i="1" dirty="0"/>
              </a:p>
            </p:txBody>
          </p:sp>
          <p:sp>
            <p:nvSpPr>
              <p:cNvPr id="77" name="Line 99"/>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78" name="Line 100"/>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79" name="Text Box 101"/>
              <p:cNvSpPr txBox="1">
                <a:spLocks noChangeArrowheads="1"/>
              </p:cNvSpPr>
              <p:nvPr/>
            </p:nvSpPr>
            <p:spPr bwMode="auto">
              <a:xfrm>
                <a:off x="4235"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58" name="Group 102"/>
              <p:cNvGrpSpPr>
                <a:grpSpLocks/>
              </p:cNvGrpSpPr>
              <p:nvPr/>
            </p:nvGrpSpPr>
            <p:grpSpPr bwMode="auto">
              <a:xfrm>
                <a:off x="4656" y="2784"/>
                <a:ext cx="240" cy="912"/>
                <a:chOff x="4239" y="2784"/>
                <a:chExt cx="240" cy="912"/>
              </a:xfrm>
            </p:grpSpPr>
            <p:sp>
              <p:nvSpPr>
                <p:cNvPr id="84" name="Rectangle 103"/>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3" name="Group 104"/>
                <p:cNvGrpSpPr>
                  <a:grpSpLocks/>
                </p:cNvGrpSpPr>
                <p:nvPr/>
              </p:nvGrpSpPr>
              <p:grpSpPr bwMode="auto">
                <a:xfrm flipV="1">
                  <a:off x="4239" y="3504"/>
                  <a:ext cx="192" cy="48"/>
                  <a:chOff x="2064" y="1920"/>
                  <a:chExt cx="192" cy="48"/>
                </a:xfrm>
              </p:grpSpPr>
              <p:sp>
                <p:nvSpPr>
                  <p:cNvPr id="90" name="Line 105"/>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91" name="Line 106"/>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86" name="Line 107"/>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87" name="Line 108"/>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88" name="Line 109"/>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89" name="Line 110"/>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81" name="Line 111"/>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82" name="Line 112"/>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sp>
            <p:nvSpPr>
              <p:cNvPr id="83" name="Text Box 113"/>
              <p:cNvSpPr txBox="1">
                <a:spLocks noChangeArrowheads="1"/>
              </p:cNvSpPr>
              <p:nvPr/>
            </p:nvSpPr>
            <p:spPr bwMode="auto">
              <a:xfrm>
                <a:off x="4437" y="3205"/>
                <a:ext cx="87" cy="177"/>
              </a:xfrm>
              <a:prstGeom prst="rect">
                <a:avLst/>
              </a:prstGeom>
              <a:noFill/>
              <a:ln w="9525">
                <a:noFill/>
                <a:miter lim="800000"/>
                <a:headEnd/>
                <a:tailEnd/>
              </a:ln>
            </p:spPr>
            <p:txBody>
              <a:bodyPr wrap="none">
                <a:spAutoFit/>
              </a:bodyPr>
              <a:lstStyle/>
              <a:p>
                <a:endParaRPr lang="en-US" sz="2000" b="1" i="1" dirty="0"/>
              </a:p>
            </p:txBody>
          </p:sp>
        </p:grpSp>
        <p:sp>
          <p:nvSpPr>
            <p:cNvPr id="59" name="Oval 114"/>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75" name="Group 115"/>
          <p:cNvGrpSpPr>
            <a:grpSpLocks/>
          </p:cNvGrpSpPr>
          <p:nvPr/>
        </p:nvGrpSpPr>
        <p:grpSpPr bwMode="auto">
          <a:xfrm>
            <a:off x="11612514" y="5957101"/>
            <a:ext cx="10767461" cy="375299"/>
            <a:chOff x="915" y="2614"/>
            <a:chExt cx="3961" cy="136"/>
          </a:xfrm>
        </p:grpSpPr>
        <p:sp>
          <p:nvSpPr>
            <p:cNvPr id="107" name="Line 116"/>
            <p:cNvSpPr>
              <a:spLocks noChangeShapeType="1"/>
            </p:cNvSpPr>
            <p:nvPr/>
          </p:nvSpPr>
          <p:spPr bwMode="auto">
            <a:xfrm>
              <a:off x="915" y="2704"/>
              <a:ext cx="2581" cy="0"/>
            </a:xfrm>
            <a:prstGeom prst="line">
              <a:avLst/>
            </a:prstGeom>
            <a:noFill/>
            <a:ln w="9525">
              <a:solidFill>
                <a:schemeClr val="tx1"/>
              </a:solidFill>
              <a:round/>
              <a:headEnd/>
              <a:tailEnd/>
            </a:ln>
          </p:spPr>
          <p:txBody>
            <a:bodyPr/>
            <a:lstStyle/>
            <a:p>
              <a:endParaRPr lang="en-US"/>
            </a:p>
          </p:txBody>
        </p:sp>
        <p:sp>
          <p:nvSpPr>
            <p:cNvPr id="108" name="Line 117"/>
            <p:cNvSpPr>
              <a:spLocks noChangeShapeType="1"/>
            </p:cNvSpPr>
            <p:nvPr/>
          </p:nvSpPr>
          <p:spPr bwMode="auto">
            <a:xfrm>
              <a:off x="3651" y="2704"/>
              <a:ext cx="1225" cy="0"/>
            </a:xfrm>
            <a:prstGeom prst="line">
              <a:avLst/>
            </a:prstGeom>
            <a:noFill/>
            <a:ln w="9525">
              <a:solidFill>
                <a:schemeClr val="tx1"/>
              </a:solidFill>
              <a:round/>
              <a:headEnd/>
              <a:tailEnd/>
            </a:ln>
          </p:spPr>
          <p:txBody>
            <a:bodyPr/>
            <a:lstStyle/>
            <a:p>
              <a:endParaRPr lang="en-US"/>
            </a:p>
          </p:txBody>
        </p:sp>
        <p:sp>
          <p:nvSpPr>
            <p:cNvPr id="109" name="Rectangle 118"/>
            <p:cNvSpPr>
              <a:spLocks noChangeArrowheads="1"/>
            </p:cNvSpPr>
            <p:nvPr/>
          </p:nvSpPr>
          <p:spPr bwMode="auto">
            <a:xfrm>
              <a:off x="1416"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10" name="Line 119"/>
            <p:cNvSpPr>
              <a:spLocks noChangeShapeType="1"/>
            </p:cNvSpPr>
            <p:nvPr/>
          </p:nvSpPr>
          <p:spPr bwMode="auto">
            <a:xfrm>
              <a:off x="3198" y="2704"/>
              <a:ext cx="453" cy="0"/>
            </a:xfrm>
            <a:prstGeom prst="line">
              <a:avLst/>
            </a:prstGeom>
            <a:noFill/>
            <a:ln w="9525">
              <a:solidFill>
                <a:schemeClr val="tx1"/>
              </a:solidFill>
              <a:round/>
              <a:headEnd/>
              <a:tailEnd/>
            </a:ln>
          </p:spPr>
          <p:txBody>
            <a:bodyPr/>
            <a:lstStyle/>
            <a:p>
              <a:endParaRPr lang="en-US"/>
            </a:p>
          </p:txBody>
        </p:sp>
      </p:grpSp>
      <p:grpSp>
        <p:nvGrpSpPr>
          <p:cNvPr id="80" name="Group 120"/>
          <p:cNvGrpSpPr>
            <a:grpSpLocks/>
          </p:cNvGrpSpPr>
          <p:nvPr/>
        </p:nvGrpSpPr>
        <p:grpSpPr bwMode="auto">
          <a:xfrm>
            <a:off x="9617340" y="5957101"/>
            <a:ext cx="2465562" cy="375299"/>
            <a:chOff x="612" y="2614"/>
            <a:chExt cx="907" cy="136"/>
          </a:xfrm>
        </p:grpSpPr>
        <p:sp>
          <p:nvSpPr>
            <p:cNvPr id="112" name="Rectangle 121"/>
            <p:cNvSpPr>
              <a:spLocks noChangeArrowheads="1"/>
            </p:cNvSpPr>
            <p:nvPr/>
          </p:nvSpPr>
          <p:spPr bwMode="auto">
            <a:xfrm>
              <a:off x="612"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13" name="Line 122"/>
            <p:cNvSpPr>
              <a:spLocks noChangeShapeType="1"/>
            </p:cNvSpPr>
            <p:nvPr/>
          </p:nvSpPr>
          <p:spPr bwMode="auto">
            <a:xfrm>
              <a:off x="1066" y="2704"/>
              <a:ext cx="453" cy="0"/>
            </a:xfrm>
            <a:prstGeom prst="line">
              <a:avLst/>
            </a:prstGeom>
            <a:noFill/>
            <a:ln w="9525">
              <a:solidFill>
                <a:schemeClr val="tx1"/>
              </a:solidFill>
              <a:round/>
              <a:headEnd/>
              <a:tailEnd/>
            </a:ln>
          </p:spPr>
          <p:txBody>
            <a:bodyPr/>
            <a:lstStyle/>
            <a:p>
              <a:endParaRPr lang="en-US"/>
            </a:p>
          </p:txBody>
        </p:sp>
      </p:grpSp>
      <p:sp>
        <p:nvSpPr>
          <p:cNvPr id="114" name="Text Box 32"/>
          <p:cNvSpPr txBox="1">
            <a:spLocks noChangeArrowheads="1"/>
          </p:cNvSpPr>
          <p:nvPr/>
        </p:nvSpPr>
        <p:spPr bwMode="auto">
          <a:xfrm>
            <a:off x="16646677" y="7131847"/>
            <a:ext cx="554960" cy="707886"/>
          </a:xfrm>
          <a:prstGeom prst="rect">
            <a:avLst/>
          </a:prstGeom>
          <a:noFill/>
          <a:ln w="9525">
            <a:noFill/>
            <a:miter lim="800000"/>
            <a:headEnd/>
            <a:tailEnd/>
          </a:ln>
        </p:spPr>
        <p:txBody>
          <a:bodyPr wrap="none">
            <a:spAutoFit/>
          </a:bodyPr>
          <a:lstStyle/>
          <a:p>
            <a:r>
              <a:rPr lang="en-US" sz="4000" b="1" i="1" dirty="0"/>
              <a:t>C</a:t>
            </a:r>
          </a:p>
        </p:txBody>
      </p:sp>
      <p:sp>
        <p:nvSpPr>
          <p:cNvPr id="115" name="Rectangle 118"/>
          <p:cNvSpPr>
            <a:spLocks noChangeArrowheads="1"/>
          </p:cNvSpPr>
          <p:nvPr/>
        </p:nvSpPr>
        <p:spPr bwMode="auto">
          <a:xfrm>
            <a:off x="18613725" y="5989186"/>
            <a:ext cx="1234140" cy="375299"/>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16" name="TextBox 115"/>
          <p:cNvSpPr txBox="1"/>
          <p:nvPr/>
        </p:nvSpPr>
        <p:spPr>
          <a:xfrm>
            <a:off x="874199" y="5260093"/>
            <a:ext cx="7991290" cy="5355312"/>
          </a:xfrm>
          <a:prstGeom prst="rect">
            <a:avLst/>
          </a:prstGeom>
          <a:noFill/>
        </p:spPr>
        <p:txBody>
          <a:bodyPr wrap="none" rtlCol="0">
            <a:spAutoFit/>
          </a:bodyPr>
          <a:lstStyle/>
          <a:p>
            <a:r>
              <a:rPr lang="en-US" dirty="0"/>
              <a:t>Basis for</a:t>
            </a:r>
          </a:p>
          <a:p>
            <a:pPr>
              <a:buFontTx/>
              <a:buChar char="-"/>
            </a:pPr>
            <a:r>
              <a:rPr lang="en-US" dirty="0"/>
              <a:t>Cable equation</a:t>
            </a:r>
          </a:p>
          <a:p>
            <a:r>
              <a:rPr lang="en-US" dirty="0"/>
              <a:t>  </a:t>
            </a:r>
          </a:p>
          <a:p>
            <a:r>
              <a:rPr lang="en-US" dirty="0"/>
              <a:t>-Compartmental models</a:t>
            </a:r>
          </a:p>
          <a:p>
            <a:r>
              <a:rPr lang="en-US" dirty="0"/>
              <a:t>  </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Derivation of Cable Equation</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 name="Object 20"/>
              <p:cNvSpPr txBox="1"/>
              <p:nvPr/>
            </p:nvSpPr>
            <p:spPr bwMode="auto">
              <a:xfrm>
                <a:off x="9823379" y="1797050"/>
                <a:ext cx="11402800" cy="325755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Sub>
                        </m:den>
                      </m:f>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9823379" y="1797050"/>
                <a:ext cx="11402800" cy="3257550"/>
              </a:xfrm>
              <a:prstGeom prst="rect">
                <a:avLst/>
              </a:prstGeom>
              <a:blipFill>
                <a:blip r:embed="rId3"/>
                <a:stretch>
                  <a:fillRect/>
                </a:stretch>
              </a:blipFill>
            </p:spPr>
            <p:txBody>
              <a:bodyPr/>
              <a:lstStyle/>
              <a:p>
                <a:r>
                  <a:rPr lang="zh-CN" altLang="en-US">
                    <a:noFill/>
                  </a:rPr>
                  <a:t> </a:t>
                </a:r>
              </a:p>
            </p:txBody>
          </p:sp>
        </mc:Fallback>
      </mc:AlternateContent>
      <p:grpSp>
        <p:nvGrpSpPr>
          <p:cNvPr id="2" name="Group 8"/>
          <p:cNvGrpSpPr>
            <a:grpSpLocks/>
          </p:cNvGrpSpPr>
          <p:nvPr/>
        </p:nvGrpSpPr>
        <p:grpSpPr bwMode="auto">
          <a:xfrm>
            <a:off x="11612513" y="5478991"/>
            <a:ext cx="3958883" cy="4483156"/>
            <a:chOff x="703" y="2432"/>
            <a:chExt cx="1905" cy="1888"/>
          </a:xfrm>
        </p:grpSpPr>
        <p:grpSp>
          <p:nvGrpSpPr>
            <p:cNvPr id="3" name="Group 9"/>
            <p:cNvGrpSpPr>
              <a:grpSpLocks/>
            </p:cNvGrpSpPr>
            <p:nvPr/>
          </p:nvGrpSpPr>
          <p:grpSpPr bwMode="auto">
            <a:xfrm>
              <a:off x="838" y="2704"/>
              <a:ext cx="1566" cy="1180"/>
              <a:chOff x="3279" y="2400"/>
              <a:chExt cx="2001" cy="1440"/>
            </a:xfrm>
          </p:grpSpPr>
          <p:sp>
            <p:nvSpPr>
              <p:cNvPr id="11" name="Line 10"/>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12" name="Line 11"/>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13" name="Rectangle 12"/>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14" name="Line 13"/>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15" name="Line 14"/>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16" name="Line 15"/>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17" name="Line 16"/>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18" name="Line 17"/>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19" name="Line 18"/>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20" name="Line 19"/>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21" name="Line 20"/>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22" name="Line 21"/>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23" name="Line 22"/>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6" name="Group 23"/>
              <p:cNvGrpSpPr>
                <a:grpSpLocks/>
              </p:cNvGrpSpPr>
              <p:nvPr/>
            </p:nvGrpSpPr>
            <p:grpSpPr bwMode="auto">
              <a:xfrm>
                <a:off x="4272" y="2784"/>
                <a:ext cx="240" cy="912"/>
                <a:chOff x="4239" y="2784"/>
                <a:chExt cx="240" cy="912"/>
              </a:xfrm>
            </p:grpSpPr>
            <p:sp>
              <p:nvSpPr>
                <p:cNvPr id="49" name="Rectangle 24"/>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 name="Group 25"/>
                <p:cNvGrpSpPr>
                  <a:grpSpLocks/>
                </p:cNvGrpSpPr>
                <p:nvPr/>
              </p:nvGrpSpPr>
              <p:grpSpPr bwMode="auto">
                <a:xfrm flipV="1">
                  <a:off x="4239" y="3504"/>
                  <a:ext cx="192" cy="48"/>
                  <a:chOff x="2064" y="1920"/>
                  <a:chExt cx="192" cy="48"/>
                </a:xfrm>
              </p:grpSpPr>
              <p:sp>
                <p:nvSpPr>
                  <p:cNvPr id="55" name="Line 26"/>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56" name="Line 27"/>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51" name="Line 28"/>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52" name="Line 29"/>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53" name="Line 30"/>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54" name="Line 31"/>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25" name="Text Box 32"/>
              <p:cNvSpPr txBox="1">
                <a:spLocks noChangeArrowheads="1"/>
              </p:cNvSpPr>
              <p:nvPr/>
            </p:nvSpPr>
            <p:spPr bwMode="auto">
              <a:xfrm>
                <a:off x="3420" y="2799"/>
                <a:ext cx="261" cy="313"/>
              </a:xfrm>
              <a:prstGeom prst="rect">
                <a:avLst/>
              </a:prstGeom>
              <a:noFill/>
              <a:ln w="9525">
                <a:noFill/>
                <a:miter lim="800000"/>
                <a:headEnd/>
                <a:tailEnd/>
              </a:ln>
            </p:spPr>
            <p:txBody>
              <a:bodyPr wrap="none">
                <a:spAutoFit/>
              </a:bodyPr>
              <a:lstStyle/>
              <a:p>
                <a:r>
                  <a:rPr lang="en-US" sz="4000" b="1" i="1" dirty="0"/>
                  <a:t>C</a:t>
                </a:r>
              </a:p>
            </p:txBody>
          </p:sp>
          <p:grpSp>
            <p:nvGrpSpPr>
              <p:cNvPr id="8" name="Group 33"/>
              <p:cNvGrpSpPr>
                <a:grpSpLocks/>
              </p:cNvGrpSpPr>
              <p:nvPr/>
            </p:nvGrpSpPr>
            <p:grpSpPr bwMode="auto">
              <a:xfrm>
                <a:off x="5088" y="2784"/>
                <a:ext cx="192" cy="912"/>
                <a:chOff x="4671" y="2784"/>
                <a:chExt cx="192" cy="912"/>
              </a:xfrm>
            </p:grpSpPr>
            <p:sp>
              <p:nvSpPr>
                <p:cNvPr id="43" name="Rectangle 34"/>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44" name="Line 35"/>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45" name="Line 36"/>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46" name="Line 37"/>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47" name="Line 38"/>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48" name="Line 39"/>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27" name="Text Box 42"/>
              <p:cNvSpPr txBox="1">
                <a:spLocks noChangeArrowheads="1"/>
              </p:cNvSpPr>
              <p:nvPr/>
            </p:nvSpPr>
            <p:spPr bwMode="auto">
              <a:xfrm>
                <a:off x="4355" y="2759"/>
                <a:ext cx="687" cy="313"/>
              </a:xfrm>
              <a:prstGeom prst="rect">
                <a:avLst/>
              </a:prstGeom>
              <a:noFill/>
              <a:ln w="9525">
                <a:noFill/>
                <a:miter lim="800000"/>
                <a:headEnd/>
                <a:tailEnd/>
              </a:ln>
            </p:spPr>
            <p:txBody>
              <a:bodyPr wrap="square">
                <a:spAutoFit/>
              </a:bodyPr>
              <a:lstStyle/>
              <a:p>
                <a:r>
                  <a:rPr lang="en-US" sz="4000" b="1" i="1" dirty="0" err="1"/>
                  <a:t>g</a:t>
                </a:r>
                <a:r>
                  <a:rPr lang="en-US" sz="4000" b="1" i="1" baseline="-25000" dirty="0" err="1"/>
                  <a:t>ion</a:t>
                </a:r>
                <a:endParaRPr lang="en-US" sz="4000" b="1" i="1" dirty="0"/>
              </a:p>
            </p:txBody>
          </p:sp>
          <p:sp>
            <p:nvSpPr>
              <p:cNvPr id="28" name="Line 43"/>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29" name="Line 44"/>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30" name="Text Box 45"/>
              <p:cNvSpPr txBox="1">
                <a:spLocks noChangeArrowheads="1"/>
              </p:cNvSpPr>
              <p:nvPr/>
            </p:nvSpPr>
            <p:spPr bwMode="auto">
              <a:xfrm>
                <a:off x="4234"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9" name="Group 46"/>
              <p:cNvGrpSpPr>
                <a:grpSpLocks/>
              </p:cNvGrpSpPr>
              <p:nvPr/>
            </p:nvGrpSpPr>
            <p:grpSpPr bwMode="auto">
              <a:xfrm>
                <a:off x="4656" y="2784"/>
                <a:ext cx="240" cy="912"/>
                <a:chOff x="4239" y="2784"/>
                <a:chExt cx="240" cy="912"/>
              </a:xfrm>
            </p:grpSpPr>
            <p:sp>
              <p:nvSpPr>
                <p:cNvPr id="34" name="Rectangle 47"/>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24" name="Group 48"/>
                <p:cNvGrpSpPr>
                  <a:grpSpLocks/>
                </p:cNvGrpSpPr>
                <p:nvPr/>
              </p:nvGrpSpPr>
              <p:grpSpPr bwMode="auto">
                <a:xfrm flipV="1">
                  <a:off x="4239" y="3504"/>
                  <a:ext cx="192" cy="48"/>
                  <a:chOff x="2064" y="1920"/>
                  <a:chExt cx="192" cy="48"/>
                </a:xfrm>
              </p:grpSpPr>
              <p:sp>
                <p:nvSpPr>
                  <p:cNvPr id="40" name="Line 49"/>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42" name="Line 50"/>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36" name="Line 51"/>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37" name="Line 52"/>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38" name="Line 53"/>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39" name="Line 54"/>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32" name="Line 55"/>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33" name="Line 56"/>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grpSp>
        <p:sp>
          <p:nvSpPr>
            <p:cNvPr id="10" name="Oval 58"/>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26" name="Group 64"/>
          <p:cNvGrpSpPr>
            <a:grpSpLocks/>
          </p:cNvGrpSpPr>
          <p:nvPr/>
        </p:nvGrpSpPr>
        <p:grpSpPr bwMode="auto">
          <a:xfrm>
            <a:off x="17132215" y="5478991"/>
            <a:ext cx="4093963" cy="4483156"/>
            <a:chOff x="638" y="2432"/>
            <a:chExt cx="1970" cy="1888"/>
          </a:xfrm>
        </p:grpSpPr>
        <p:grpSp>
          <p:nvGrpSpPr>
            <p:cNvPr id="31" name="Group 65"/>
            <p:cNvGrpSpPr>
              <a:grpSpLocks/>
            </p:cNvGrpSpPr>
            <p:nvPr/>
          </p:nvGrpSpPr>
          <p:grpSpPr bwMode="auto">
            <a:xfrm>
              <a:off x="638" y="2704"/>
              <a:ext cx="1766" cy="1180"/>
              <a:chOff x="3024" y="2400"/>
              <a:chExt cx="2256" cy="1440"/>
            </a:xfrm>
          </p:grpSpPr>
          <p:sp>
            <p:nvSpPr>
              <p:cNvPr id="60" name="Line 66"/>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61" name="Line 67"/>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62" name="Rectangle 68"/>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3" name="Line 69"/>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64" name="Line 70"/>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65" name="Line 71"/>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66" name="Line 72"/>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67" name="Line 73"/>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68" name="Line 74"/>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69" name="Line 75"/>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70" name="Line 76"/>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71" name="Line 77"/>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72" name="Line 78"/>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35" name="Group 79"/>
              <p:cNvGrpSpPr>
                <a:grpSpLocks/>
              </p:cNvGrpSpPr>
              <p:nvPr/>
            </p:nvGrpSpPr>
            <p:grpSpPr bwMode="auto">
              <a:xfrm>
                <a:off x="4272" y="2784"/>
                <a:ext cx="240" cy="912"/>
                <a:chOff x="4239" y="2784"/>
                <a:chExt cx="240" cy="912"/>
              </a:xfrm>
            </p:grpSpPr>
            <p:sp>
              <p:nvSpPr>
                <p:cNvPr id="98" name="Rectangle 80"/>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50" name="Group 81"/>
                <p:cNvGrpSpPr>
                  <a:grpSpLocks/>
                </p:cNvGrpSpPr>
                <p:nvPr/>
              </p:nvGrpSpPr>
              <p:grpSpPr bwMode="auto">
                <a:xfrm flipV="1">
                  <a:off x="4239" y="3504"/>
                  <a:ext cx="192" cy="48"/>
                  <a:chOff x="2064" y="1920"/>
                  <a:chExt cx="192" cy="48"/>
                </a:xfrm>
              </p:grpSpPr>
              <p:sp>
                <p:nvSpPr>
                  <p:cNvPr id="104" name="Line 82"/>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05" name="Line 83"/>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00" name="Line 84"/>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01" name="Line 85"/>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02" name="Line 86"/>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03" name="Line 87"/>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74" name="Text Box 88"/>
              <p:cNvSpPr txBox="1">
                <a:spLocks noChangeArrowheads="1"/>
              </p:cNvSpPr>
              <p:nvPr/>
            </p:nvSpPr>
            <p:spPr bwMode="auto">
              <a:xfrm>
                <a:off x="3024" y="3024"/>
                <a:ext cx="87" cy="204"/>
              </a:xfrm>
              <a:prstGeom prst="rect">
                <a:avLst/>
              </a:prstGeom>
              <a:noFill/>
              <a:ln w="9525">
                <a:noFill/>
                <a:miter lim="800000"/>
                <a:headEnd/>
                <a:tailEnd/>
              </a:ln>
            </p:spPr>
            <p:txBody>
              <a:bodyPr wrap="none">
                <a:spAutoFit/>
              </a:bodyPr>
              <a:lstStyle/>
              <a:p>
                <a:endParaRPr lang="en-US" sz="2400" b="1" i="1" dirty="0"/>
              </a:p>
            </p:txBody>
          </p:sp>
          <p:grpSp>
            <p:nvGrpSpPr>
              <p:cNvPr id="57" name="Group 89"/>
              <p:cNvGrpSpPr>
                <a:grpSpLocks/>
              </p:cNvGrpSpPr>
              <p:nvPr/>
            </p:nvGrpSpPr>
            <p:grpSpPr bwMode="auto">
              <a:xfrm>
                <a:off x="5088" y="2784"/>
                <a:ext cx="192" cy="912"/>
                <a:chOff x="4671" y="2784"/>
                <a:chExt cx="192" cy="912"/>
              </a:xfrm>
            </p:grpSpPr>
            <p:sp>
              <p:nvSpPr>
                <p:cNvPr id="92" name="Rectangle 90"/>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93" name="Line 91"/>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94" name="Line 92"/>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95" name="Line 93"/>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96" name="Line 94"/>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97" name="Line 95"/>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76" name="Text Box 97"/>
              <p:cNvSpPr txBox="1">
                <a:spLocks noChangeArrowheads="1"/>
              </p:cNvSpPr>
              <p:nvPr/>
            </p:nvSpPr>
            <p:spPr bwMode="auto">
              <a:xfrm>
                <a:off x="4032" y="3199"/>
                <a:ext cx="87" cy="177"/>
              </a:xfrm>
              <a:prstGeom prst="rect">
                <a:avLst/>
              </a:prstGeom>
              <a:noFill/>
              <a:ln w="9525">
                <a:noFill/>
                <a:miter lim="800000"/>
                <a:headEnd/>
                <a:tailEnd/>
              </a:ln>
            </p:spPr>
            <p:txBody>
              <a:bodyPr wrap="none">
                <a:spAutoFit/>
              </a:bodyPr>
              <a:lstStyle/>
              <a:p>
                <a:endParaRPr lang="en-US" sz="2000" b="1" i="1" dirty="0"/>
              </a:p>
            </p:txBody>
          </p:sp>
          <p:sp>
            <p:nvSpPr>
              <p:cNvPr id="77" name="Line 99"/>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78" name="Line 100"/>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79" name="Text Box 101"/>
              <p:cNvSpPr txBox="1">
                <a:spLocks noChangeArrowheads="1"/>
              </p:cNvSpPr>
              <p:nvPr/>
            </p:nvSpPr>
            <p:spPr bwMode="auto">
              <a:xfrm>
                <a:off x="4235"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58" name="Group 102"/>
              <p:cNvGrpSpPr>
                <a:grpSpLocks/>
              </p:cNvGrpSpPr>
              <p:nvPr/>
            </p:nvGrpSpPr>
            <p:grpSpPr bwMode="auto">
              <a:xfrm>
                <a:off x="4656" y="2784"/>
                <a:ext cx="240" cy="912"/>
                <a:chOff x="4239" y="2784"/>
                <a:chExt cx="240" cy="912"/>
              </a:xfrm>
            </p:grpSpPr>
            <p:sp>
              <p:nvSpPr>
                <p:cNvPr id="84" name="Rectangle 103"/>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3" name="Group 104"/>
                <p:cNvGrpSpPr>
                  <a:grpSpLocks/>
                </p:cNvGrpSpPr>
                <p:nvPr/>
              </p:nvGrpSpPr>
              <p:grpSpPr bwMode="auto">
                <a:xfrm flipV="1">
                  <a:off x="4239" y="3504"/>
                  <a:ext cx="192" cy="48"/>
                  <a:chOff x="2064" y="1920"/>
                  <a:chExt cx="192" cy="48"/>
                </a:xfrm>
              </p:grpSpPr>
              <p:sp>
                <p:nvSpPr>
                  <p:cNvPr id="90" name="Line 105"/>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91" name="Line 106"/>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86" name="Line 107"/>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87" name="Line 108"/>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88" name="Line 109"/>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89" name="Line 110"/>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81" name="Line 111"/>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82" name="Line 112"/>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sp>
            <p:nvSpPr>
              <p:cNvPr id="83" name="Text Box 113"/>
              <p:cNvSpPr txBox="1">
                <a:spLocks noChangeArrowheads="1"/>
              </p:cNvSpPr>
              <p:nvPr/>
            </p:nvSpPr>
            <p:spPr bwMode="auto">
              <a:xfrm>
                <a:off x="4437" y="3205"/>
                <a:ext cx="87" cy="177"/>
              </a:xfrm>
              <a:prstGeom prst="rect">
                <a:avLst/>
              </a:prstGeom>
              <a:noFill/>
              <a:ln w="9525">
                <a:noFill/>
                <a:miter lim="800000"/>
                <a:headEnd/>
                <a:tailEnd/>
              </a:ln>
            </p:spPr>
            <p:txBody>
              <a:bodyPr wrap="none">
                <a:spAutoFit/>
              </a:bodyPr>
              <a:lstStyle/>
              <a:p>
                <a:endParaRPr lang="en-US" sz="2000" b="1" i="1" dirty="0"/>
              </a:p>
            </p:txBody>
          </p:sp>
        </p:grpSp>
        <p:sp>
          <p:nvSpPr>
            <p:cNvPr id="59" name="Oval 114"/>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75" name="Group 115"/>
          <p:cNvGrpSpPr>
            <a:grpSpLocks/>
          </p:cNvGrpSpPr>
          <p:nvPr/>
        </p:nvGrpSpPr>
        <p:grpSpPr bwMode="auto">
          <a:xfrm>
            <a:off x="12122208" y="5957101"/>
            <a:ext cx="10257767" cy="322939"/>
            <a:chOff x="-60" y="2614"/>
            <a:chExt cx="4936" cy="136"/>
          </a:xfrm>
        </p:grpSpPr>
        <p:sp>
          <p:nvSpPr>
            <p:cNvPr id="107" name="Line 116"/>
            <p:cNvSpPr>
              <a:spLocks noChangeShapeType="1"/>
            </p:cNvSpPr>
            <p:nvPr/>
          </p:nvSpPr>
          <p:spPr bwMode="auto">
            <a:xfrm>
              <a:off x="-60" y="2704"/>
              <a:ext cx="3556" cy="0"/>
            </a:xfrm>
            <a:prstGeom prst="line">
              <a:avLst/>
            </a:prstGeom>
            <a:noFill/>
            <a:ln w="9525">
              <a:solidFill>
                <a:schemeClr val="tx1"/>
              </a:solidFill>
              <a:round/>
              <a:headEnd/>
              <a:tailEnd/>
            </a:ln>
          </p:spPr>
          <p:txBody>
            <a:bodyPr/>
            <a:lstStyle/>
            <a:p>
              <a:endParaRPr lang="en-US"/>
            </a:p>
          </p:txBody>
        </p:sp>
        <p:sp>
          <p:nvSpPr>
            <p:cNvPr id="108" name="Line 117"/>
            <p:cNvSpPr>
              <a:spLocks noChangeShapeType="1"/>
            </p:cNvSpPr>
            <p:nvPr/>
          </p:nvSpPr>
          <p:spPr bwMode="auto">
            <a:xfrm>
              <a:off x="3651" y="2704"/>
              <a:ext cx="1225" cy="0"/>
            </a:xfrm>
            <a:prstGeom prst="line">
              <a:avLst/>
            </a:prstGeom>
            <a:noFill/>
            <a:ln w="9525">
              <a:solidFill>
                <a:schemeClr val="tx1"/>
              </a:solidFill>
              <a:round/>
              <a:headEnd/>
              <a:tailEnd/>
            </a:ln>
          </p:spPr>
          <p:txBody>
            <a:bodyPr/>
            <a:lstStyle/>
            <a:p>
              <a:endParaRPr lang="en-US"/>
            </a:p>
          </p:txBody>
        </p:sp>
        <p:sp>
          <p:nvSpPr>
            <p:cNvPr id="109" name="Rectangle 118"/>
            <p:cNvSpPr>
              <a:spLocks noChangeArrowheads="1"/>
            </p:cNvSpPr>
            <p:nvPr/>
          </p:nvSpPr>
          <p:spPr bwMode="auto">
            <a:xfrm>
              <a:off x="1416"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10" name="Line 119"/>
            <p:cNvSpPr>
              <a:spLocks noChangeShapeType="1"/>
            </p:cNvSpPr>
            <p:nvPr/>
          </p:nvSpPr>
          <p:spPr bwMode="auto">
            <a:xfrm>
              <a:off x="3198" y="2704"/>
              <a:ext cx="453" cy="0"/>
            </a:xfrm>
            <a:prstGeom prst="line">
              <a:avLst/>
            </a:prstGeom>
            <a:noFill/>
            <a:ln w="9525">
              <a:solidFill>
                <a:schemeClr val="tx1"/>
              </a:solidFill>
              <a:round/>
              <a:headEnd/>
              <a:tailEnd/>
            </a:ln>
          </p:spPr>
          <p:txBody>
            <a:bodyPr/>
            <a:lstStyle/>
            <a:p>
              <a:endParaRPr lang="en-US"/>
            </a:p>
          </p:txBody>
        </p:sp>
      </p:grpSp>
      <p:grpSp>
        <p:nvGrpSpPr>
          <p:cNvPr id="80" name="Group 120"/>
          <p:cNvGrpSpPr>
            <a:grpSpLocks/>
          </p:cNvGrpSpPr>
          <p:nvPr/>
        </p:nvGrpSpPr>
        <p:grpSpPr bwMode="auto">
          <a:xfrm>
            <a:off x="10198016" y="5957101"/>
            <a:ext cx="1884886" cy="322939"/>
            <a:chOff x="612" y="2614"/>
            <a:chExt cx="907" cy="136"/>
          </a:xfrm>
        </p:grpSpPr>
        <p:sp>
          <p:nvSpPr>
            <p:cNvPr id="112" name="Rectangle 121"/>
            <p:cNvSpPr>
              <a:spLocks noChangeArrowheads="1"/>
            </p:cNvSpPr>
            <p:nvPr/>
          </p:nvSpPr>
          <p:spPr bwMode="auto">
            <a:xfrm>
              <a:off x="612"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13" name="Line 122"/>
            <p:cNvSpPr>
              <a:spLocks noChangeShapeType="1"/>
            </p:cNvSpPr>
            <p:nvPr/>
          </p:nvSpPr>
          <p:spPr bwMode="auto">
            <a:xfrm>
              <a:off x="1066" y="2704"/>
              <a:ext cx="453" cy="0"/>
            </a:xfrm>
            <a:prstGeom prst="line">
              <a:avLst/>
            </a:prstGeom>
            <a:noFill/>
            <a:ln w="9525">
              <a:solidFill>
                <a:schemeClr val="tx1"/>
              </a:solidFill>
              <a:round/>
              <a:headEnd/>
              <a:tailEnd/>
            </a:ln>
          </p:spPr>
          <p:txBody>
            <a:bodyPr/>
            <a:lstStyle/>
            <a:p>
              <a:endParaRPr lang="en-US"/>
            </a:p>
          </p:txBody>
        </p:sp>
      </p:grpSp>
      <p:sp>
        <p:nvSpPr>
          <p:cNvPr id="114" name="Text Box 32"/>
          <p:cNvSpPr txBox="1">
            <a:spLocks noChangeArrowheads="1"/>
          </p:cNvSpPr>
          <p:nvPr/>
        </p:nvSpPr>
        <p:spPr bwMode="auto">
          <a:xfrm>
            <a:off x="16777377" y="7131847"/>
            <a:ext cx="424259" cy="707886"/>
          </a:xfrm>
          <a:prstGeom prst="rect">
            <a:avLst/>
          </a:prstGeom>
          <a:noFill/>
          <a:ln w="9525">
            <a:noFill/>
            <a:miter lim="800000"/>
            <a:headEnd/>
            <a:tailEnd/>
          </a:ln>
        </p:spPr>
        <p:txBody>
          <a:bodyPr wrap="square">
            <a:spAutoFit/>
          </a:bodyPr>
          <a:lstStyle/>
          <a:p>
            <a:r>
              <a:rPr lang="en-US" sz="4000" b="1" i="1" dirty="0"/>
              <a:t>C</a:t>
            </a:r>
          </a:p>
        </p:txBody>
      </p:sp>
      <p:sp>
        <p:nvSpPr>
          <p:cNvPr id="115" name="Rectangle 118"/>
          <p:cNvSpPr>
            <a:spLocks noChangeArrowheads="1"/>
          </p:cNvSpPr>
          <p:nvPr/>
        </p:nvSpPr>
        <p:spPr bwMode="auto">
          <a:xfrm>
            <a:off x="18904383" y="5989186"/>
            <a:ext cx="943482" cy="322939"/>
          </a:xfrm>
          <a:prstGeom prst="rect">
            <a:avLst/>
          </a:prstGeom>
          <a:solidFill>
            <a:schemeClr val="folHlink"/>
          </a:solidFill>
          <a:ln w="9525">
            <a:solidFill>
              <a:schemeClr val="tx1"/>
            </a:solidFill>
            <a:miter lim="800000"/>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906260" name="Object 20"/>
              <p:cNvSpPr txBox="1"/>
              <p:nvPr/>
            </p:nvSpPr>
            <p:spPr bwMode="auto">
              <a:xfrm>
                <a:off x="10102382" y="9415536"/>
                <a:ext cx="10543681" cy="1670733"/>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0102382" y="9415536"/>
                <a:ext cx="10543681" cy="1670733"/>
              </a:xfrm>
              <a:prstGeom prst="rect">
                <a:avLst/>
              </a:prstGeom>
              <a:blipFill>
                <a:blip r:embed="rId4"/>
                <a:stretch>
                  <a:fillRect/>
                </a:stretch>
              </a:blipFill>
            </p:spPr>
            <p:txBody>
              <a:bodyPr/>
              <a:lstStyle/>
              <a:p>
                <a:r>
                  <a:rPr lang="zh-CN" altLang="en-US">
                    <a:noFill/>
                  </a:rPr>
                  <a:t> </a:t>
                </a:r>
              </a:p>
            </p:txBody>
          </p:sp>
        </mc:Fallback>
      </mc:AlternateContent>
      <p:sp>
        <p:nvSpPr>
          <p:cNvPr id="117" name="TextBox 116"/>
          <p:cNvSpPr txBox="1"/>
          <p:nvPr/>
        </p:nvSpPr>
        <p:spPr>
          <a:xfrm>
            <a:off x="10005179" y="8446040"/>
            <a:ext cx="9660017" cy="969496"/>
          </a:xfrm>
          <a:prstGeom prst="rect">
            <a:avLst/>
          </a:prstGeom>
          <a:solidFill>
            <a:srgbClr val="00B0F0"/>
          </a:solidFill>
        </p:spPr>
        <p:txBody>
          <a:bodyPr wrap="none" rtlCol="0">
            <a:spAutoFit/>
          </a:bodyPr>
          <a:lstStyle/>
          <a:p>
            <a:r>
              <a:rPr lang="en-US" dirty="0" err="1"/>
              <a:t>mathemetical</a:t>
            </a:r>
            <a:r>
              <a:rPr lang="en-US" dirty="0"/>
              <a:t> derivation, now</a:t>
            </a:r>
          </a:p>
        </p:txBody>
      </p:sp>
      <p:cxnSp>
        <p:nvCxnSpPr>
          <p:cNvPr id="119" name="Straight Arrow Connector 118"/>
          <p:cNvCxnSpPr/>
          <p:nvPr/>
        </p:nvCxnSpPr>
        <p:spPr>
          <a:xfrm flipH="1">
            <a:off x="11612512" y="4215602"/>
            <a:ext cx="1" cy="4230438"/>
          </a:xfrm>
          <a:prstGeom prst="straightConnector1">
            <a:avLst/>
          </a:prstGeom>
          <a:ln w="762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up)">
                                      <p:cBhvr>
                                        <p:cTn id="7" dur="1000"/>
                                        <p:tgtEl>
                                          <p:spTgt spid="119"/>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a:srcRect/>
          <a:stretch>
            <a:fillRect/>
          </a:stretch>
        </p:blipFill>
        <p:spPr bwMode="auto">
          <a:xfrm>
            <a:off x="15382519" y="6833940"/>
            <a:ext cx="4544293" cy="5775574"/>
          </a:xfrm>
          <a:prstGeom prst="rect">
            <a:avLst/>
          </a:prstGeom>
          <a:solidFill>
            <a:schemeClr val="bg1"/>
          </a:solidFill>
          <a:ln w="9525">
            <a:noFill/>
            <a:miter lim="800000"/>
            <a:headEnd/>
            <a:tailEnd/>
          </a:ln>
        </p:spPr>
      </p:pic>
      <p:pic>
        <p:nvPicPr>
          <p:cNvPr id="11" name="Picture 3"/>
          <p:cNvPicPr>
            <a:picLocks noChangeAspect="1" noChangeArrowheads="1"/>
          </p:cNvPicPr>
          <p:nvPr/>
        </p:nvPicPr>
        <p:blipFill>
          <a:blip r:embed="rId3"/>
          <a:srcRect/>
          <a:stretch>
            <a:fillRect/>
          </a:stretch>
        </p:blipFill>
        <p:spPr bwMode="auto">
          <a:xfrm>
            <a:off x="12141685" y="6873911"/>
            <a:ext cx="4544293" cy="5775574"/>
          </a:xfrm>
          <a:prstGeom prst="rect">
            <a:avLst/>
          </a:prstGeom>
          <a:noFill/>
          <a:ln w="9525">
            <a:noFill/>
            <a:miter lim="800000"/>
            <a:headEnd/>
            <a:tailEnd/>
          </a:ln>
        </p:spPr>
      </p:pic>
      <p:pic>
        <p:nvPicPr>
          <p:cNvPr id="251907" name="Picture 3"/>
          <p:cNvPicPr>
            <a:picLocks noChangeAspect="1" noChangeArrowheads="1"/>
          </p:cNvPicPr>
          <p:nvPr/>
        </p:nvPicPr>
        <p:blipFill>
          <a:blip r:embed="rId3"/>
          <a:srcRect/>
          <a:stretch>
            <a:fillRect/>
          </a:stretch>
        </p:blipFill>
        <p:spPr bwMode="auto">
          <a:xfrm>
            <a:off x="10116327" y="1099222"/>
            <a:ext cx="10821131" cy="6913813"/>
          </a:xfrm>
          <a:prstGeom prst="rect">
            <a:avLst/>
          </a:prstGeom>
          <a:noFill/>
          <a:ln w="9525">
            <a:noFill/>
            <a:miter lim="800000"/>
            <a:headEnd/>
            <a:tailEnd/>
          </a:ln>
        </p:spPr>
      </p:pic>
      <p:sp>
        <p:nvSpPr>
          <p:cNvPr id="7" name="Rectangle 6"/>
          <p:cNvSpPr/>
          <p:nvPr/>
        </p:nvSpPr>
        <p:spPr>
          <a:xfrm>
            <a:off x="14413832" y="6665495"/>
            <a:ext cx="866273" cy="6978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mc:AlternateContent xmlns:mc="http://schemas.openxmlformats.org/markup-compatibility/2006">
        <mc:Choice xmlns:a14="http://schemas.microsoft.com/office/drawing/2010/main" Requires="a14">
          <p:sp>
            <p:nvSpPr>
              <p:cNvPr id="906260" name="Object 4"/>
              <p:cNvSpPr txBox="1"/>
              <p:nvPr/>
            </p:nvSpPr>
            <p:spPr bwMode="auto">
              <a:xfrm>
                <a:off x="1099636" y="2041107"/>
                <a:ext cx="2352675" cy="1933575"/>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𝑑𝑥</m:t>
                      </m:r>
                    </m:oMath>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𝑐𝑑𝑥</m:t>
                      </m:r>
                    </m:oMath>
                  </m:oMathPara>
                </a14:m>
                <a:endParaRPr lang="zh-CN" altLang="en-US"/>
              </a:p>
            </p:txBody>
          </p:sp>
        </mc:Choice>
        <mc:Fallback>
          <p:sp>
            <p:nvSpPr>
              <p:cNvPr id="906260" name="Object 4"/>
              <p:cNvSpPr txBox="1">
                <a:spLocks noRot="1" noChangeAspect="1" noMove="1" noResize="1" noEditPoints="1" noAdjustHandles="1" noChangeArrowheads="1" noChangeShapeType="1" noTextEdit="1"/>
              </p:cNvSpPr>
              <p:nvPr/>
            </p:nvSpPr>
            <p:spPr bwMode="auto">
              <a:xfrm>
                <a:off x="1099636" y="2041107"/>
                <a:ext cx="2352675" cy="19335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5"/>
              <p:cNvSpPr txBox="1"/>
              <p:nvPr/>
            </p:nvSpPr>
            <p:spPr bwMode="auto">
              <a:xfrm>
                <a:off x="1099636" y="9601562"/>
                <a:ext cx="2784475" cy="19335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𝑑𝑥</m:t>
                      </m:r>
                    </m:oMath>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𝑑𝑥</m:t>
                      </m:r>
                    </m:oMath>
                  </m:oMathPara>
                </a14:m>
                <a:endParaRPr lang="zh-CN" altLang="en-US"/>
              </a:p>
            </p:txBody>
          </p:sp>
        </mc:Choice>
        <mc:Fallback>
          <p:sp>
            <p:nvSpPr>
              <p:cNvPr id="2" name="Object 5"/>
              <p:cNvSpPr txBox="1">
                <a:spLocks noRot="1" noChangeAspect="1" noMove="1" noResize="1" noEditPoints="1" noAdjustHandles="1" noChangeArrowheads="1" noChangeShapeType="1" noTextEdit="1"/>
              </p:cNvSpPr>
              <p:nvPr/>
            </p:nvSpPr>
            <p:spPr bwMode="auto">
              <a:xfrm>
                <a:off x="1099636" y="9601562"/>
                <a:ext cx="2784475" cy="1933575"/>
              </a:xfrm>
              <a:prstGeom prst="rect">
                <a:avLst/>
              </a:prstGeom>
              <a:blipFill>
                <a:blip r:embed="rId5"/>
                <a:stretch>
                  <a:fillRect/>
                </a:stretch>
              </a:blipFill>
            </p:spPr>
            <p:txBody>
              <a:bodyPr/>
              <a:lstStyle/>
              <a:p>
                <a:r>
                  <a:rPr lang="zh-CN" altLang="en-US">
                    <a:noFill/>
                  </a:rPr>
                  <a:t> </a:t>
                </a:r>
              </a:p>
            </p:txBody>
          </p:sp>
        </mc:Fallback>
      </mc:AlternateContent>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4413832" y="5943600"/>
            <a:ext cx="866273" cy="7218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221328" y="5795739"/>
            <a:ext cx="1207382" cy="969496"/>
          </a:xfrm>
          <a:prstGeom prst="rect">
            <a:avLst/>
          </a:prstGeom>
          <a:noFill/>
        </p:spPr>
        <p:txBody>
          <a:bodyPr wrap="none" rtlCol="0">
            <a:spAutoFit/>
          </a:bodyPr>
          <a:lstStyle/>
          <a:p>
            <a:r>
              <a:rPr lang="en-US" i="1" dirty="0" err="1"/>
              <a:t>g</a:t>
            </a:r>
            <a:r>
              <a:rPr lang="en-US" sz="3600" i="1" dirty="0" err="1"/>
              <a:t>ion</a:t>
            </a:r>
            <a:endParaRPr lang="en-US" sz="3600" i="1" dirty="0"/>
          </a:p>
        </p:txBody>
      </p:sp>
      <p:sp>
        <p:nvSpPr>
          <p:cNvPr id="14" name="Rectangle 13"/>
          <p:cNvSpPr/>
          <p:nvPr/>
        </p:nvSpPr>
        <p:spPr>
          <a:xfrm>
            <a:off x="13908505" y="10948737"/>
            <a:ext cx="312823"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3074314" y="10872537"/>
            <a:ext cx="312823"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3752093" y="8389880"/>
            <a:ext cx="469235"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887823" y="8614469"/>
            <a:ext cx="234618"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4877046" y="9601562"/>
            <a:ext cx="551664"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7140969" y="10884570"/>
            <a:ext cx="312823"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306778" y="10808370"/>
            <a:ext cx="312823"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984557" y="8325713"/>
            <a:ext cx="469235"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6120287" y="8550302"/>
            <a:ext cx="234618"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8109510" y="9537395"/>
            <a:ext cx="551664"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4317580" y="8706713"/>
            <a:ext cx="1058777"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7574107" y="8642546"/>
            <a:ext cx="1058777"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Modeling the Dendrite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Synapses</a:t>
            </a:r>
          </a:p>
        </p:txBody>
      </p:sp>
      <p:cxnSp>
        <p:nvCxnSpPr>
          <p:cNvPr id="14" name="Straight Connector 13"/>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66"/>
          <p:cNvGrpSpPr>
            <a:grpSpLocks/>
          </p:cNvGrpSpPr>
          <p:nvPr/>
        </p:nvGrpSpPr>
        <p:grpSpPr bwMode="auto">
          <a:xfrm>
            <a:off x="12970508" y="3543726"/>
            <a:ext cx="7467851" cy="4965531"/>
            <a:chOff x="385" y="300"/>
            <a:chExt cx="3288" cy="1872"/>
          </a:xfrm>
        </p:grpSpPr>
        <p:sp>
          <p:nvSpPr>
            <p:cNvPr id="26" name="Freeform 67"/>
            <p:cNvSpPr>
              <a:spLocks/>
            </p:cNvSpPr>
            <p:nvPr/>
          </p:nvSpPr>
          <p:spPr bwMode="auto">
            <a:xfrm>
              <a:off x="3264" y="1296"/>
              <a:ext cx="336" cy="48"/>
            </a:xfrm>
            <a:custGeom>
              <a:avLst/>
              <a:gdLst>
                <a:gd name="T0" fmla="*/ 0 w 336"/>
                <a:gd name="T1" fmla="*/ 0 h 56"/>
                <a:gd name="T2" fmla="*/ 144 w 336"/>
                <a:gd name="T3" fmla="*/ 19 h 56"/>
                <a:gd name="T4" fmla="*/ 336 w 336"/>
                <a:gd name="T5" fmla="*/ 19 h 56"/>
                <a:gd name="T6" fmla="*/ 0 60000 65536"/>
                <a:gd name="T7" fmla="*/ 0 60000 65536"/>
                <a:gd name="T8" fmla="*/ 0 60000 65536"/>
                <a:gd name="T9" fmla="*/ 0 w 336"/>
                <a:gd name="T10" fmla="*/ 0 h 56"/>
                <a:gd name="T11" fmla="*/ 336 w 336"/>
                <a:gd name="T12" fmla="*/ 56 h 56"/>
              </a:gdLst>
              <a:ahLst/>
              <a:cxnLst>
                <a:cxn ang="T6">
                  <a:pos x="T0" y="T1"/>
                </a:cxn>
                <a:cxn ang="T7">
                  <a:pos x="T2" y="T3"/>
                </a:cxn>
                <a:cxn ang="T8">
                  <a:pos x="T4" y="T5"/>
                </a:cxn>
              </a:cxnLst>
              <a:rect l="T9" t="T10" r="T11" b="T12"/>
              <a:pathLst>
                <a:path w="336" h="56">
                  <a:moveTo>
                    <a:pt x="0" y="0"/>
                  </a:moveTo>
                  <a:cubicBezTo>
                    <a:pt x="44" y="20"/>
                    <a:pt x="88" y="40"/>
                    <a:pt x="144" y="48"/>
                  </a:cubicBezTo>
                  <a:cubicBezTo>
                    <a:pt x="200" y="56"/>
                    <a:pt x="304" y="48"/>
                    <a:pt x="336" y="48"/>
                  </a:cubicBezTo>
                </a:path>
              </a:pathLst>
            </a:custGeom>
            <a:noFill/>
            <a:ln w="38100">
              <a:solidFill>
                <a:srgbClr val="0000FF"/>
              </a:solidFill>
              <a:round/>
              <a:headEnd/>
              <a:tailEnd/>
            </a:ln>
          </p:spPr>
          <p:txBody>
            <a:bodyPr wrap="none" anchor="ctr"/>
            <a:lstStyle/>
            <a:p>
              <a:endParaRPr lang="en-US"/>
            </a:p>
          </p:txBody>
        </p:sp>
        <p:sp>
          <p:nvSpPr>
            <p:cNvPr id="30" name="AutoShape 68"/>
            <p:cNvSpPr>
              <a:spLocks noChangeArrowheads="1"/>
            </p:cNvSpPr>
            <p:nvPr/>
          </p:nvSpPr>
          <p:spPr bwMode="auto">
            <a:xfrm rot="-5400000">
              <a:off x="3576" y="1296"/>
              <a:ext cx="96"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solidFill>
                <a:srgbClr val="0000FF"/>
              </a:solidFill>
              <a:miter lim="800000"/>
              <a:headEnd/>
              <a:tailEnd/>
            </a:ln>
          </p:spPr>
          <p:txBody>
            <a:bodyPr wrap="none" anchor="ctr"/>
            <a:lstStyle/>
            <a:p>
              <a:endParaRPr lang="en-US"/>
            </a:p>
          </p:txBody>
        </p:sp>
        <p:grpSp>
          <p:nvGrpSpPr>
            <p:cNvPr id="3" name="Group 69"/>
            <p:cNvGrpSpPr>
              <a:grpSpLocks/>
            </p:cNvGrpSpPr>
            <p:nvPr/>
          </p:nvGrpSpPr>
          <p:grpSpPr bwMode="auto">
            <a:xfrm>
              <a:off x="385" y="300"/>
              <a:ext cx="3264" cy="1872"/>
              <a:chOff x="384" y="288"/>
              <a:chExt cx="3264" cy="1872"/>
            </a:xfrm>
          </p:grpSpPr>
          <p:sp>
            <p:nvSpPr>
              <p:cNvPr id="38" name="Oval 70"/>
              <p:cNvSpPr>
                <a:spLocks noChangeArrowheads="1"/>
              </p:cNvSpPr>
              <p:nvPr/>
            </p:nvSpPr>
            <p:spPr bwMode="auto">
              <a:xfrm>
                <a:off x="3552" y="1296"/>
                <a:ext cx="96" cy="96"/>
              </a:xfrm>
              <a:prstGeom prst="ellipse">
                <a:avLst/>
              </a:prstGeom>
              <a:noFill/>
              <a:ln w="9525">
                <a:solidFill>
                  <a:srgbClr val="FF0000"/>
                </a:solidFill>
                <a:round/>
                <a:headEnd/>
                <a:tailEnd/>
              </a:ln>
            </p:spPr>
            <p:txBody>
              <a:bodyPr wrap="none" anchor="ctr"/>
              <a:lstStyle/>
              <a:p>
                <a:endParaRPr lang="en-US"/>
              </a:p>
            </p:txBody>
          </p:sp>
          <p:sp>
            <p:nvSpPr>
              <p:cNvPr id="39" name="Oval 71"/>
              <p:cNvSpPr>
                <a:spLocks noChangeArrowheads="1"/>
              </p:cNvSpPr>
              <p:nvPr/>
            </p:nvSpPr>
            <p:spPr bwMode="auto">
              <a:xfrm>
                <a:off x="384" y="288"/>
                <a:ext cx="2016" cy="1872"/>
              </a:xfrm>
              <a:prstGeom prst="ellipse">
                <a:avLst/>
              </a:prstGeom>
              <a:noFill/>
              <a:ln w="9525">
                <a:solidFill>
                  <a:srgbClr val="FF0000"/>
                </a:solidFill>
                <a:round/>
                <a:headEnd/>
                <a:tailEnd/>
              </a:ln>
            </p:spPr>
            <p:txBody>
              <a:bodyPr wrap="none" anchor="ctr"/>
              <a:lstStyle/>
              <a:p>
                <a:endParaRPr lang="en-US"/>
              </a:p>
            </p:txBody>
          </p:sp>
          <p:sp>
            <p:nvSpPr>
              <p:cNvPr id="40" name="Line 72"/>
              <p:cNvSpPr>
                <a:spLocks noChangeShapeType="1"/>
              </p:cNvSpPr>
              <p:nvPr/>
            </p:nvSpPr>
            <p:spPr bwMode="auto">
              <a:xfrm flipV="1">
                <a:off x="1728" y="1392"/>
                <a:ext cx="1920" cy="720"/>
              </a:xfrm>
              <a:prstGeom prst="line">
                <a:avLst/>
              </a:prstGeom>
              <a:noFill/>
              <a:ln w="9525">
                <a:solidFill>
                  <a:srgbClr val="FF0000"/>
                </a:solidFill>
                <a:round/>
                <a:headEnd/>
                <a:tailEnd/>
              </a:ln>
            </p:spPr>
            <p:txBody>
              <a:bodyPr wrap="none" anchor="ctr"/>
              <a:lstStyle/>
              <a:p>
                <a:endParaRPr lang="en-US"/>
              </a:p>
            </p:txBody>
          </p:sp>
          <p:sp>
            <p:nvSpPr>
              <p:cNvPr id="41" name="Line 73"/>
              <p:cNvSpPr>
                <a:spLocks noChangeShapeType="1"/>
              </p:cNvSpPr>
              <p:nvPr/>
            </p:nvSpPr>
            <p:spPr bwMode="auto">
              <a:xfrm>
                <a:off x="1920" y="432"/>
                <a:ext cx="1680" cy="864"/>
              </a:xfrm>
              <a:prstGeom prst="line">
                <a:avLst/>
              </a:prstGeom>
              <a:noFill/>
              <a:ln w="9525">
                <a:solidFill>
                  <a:srgbClr val="FF0000"/>
                </a:solidFill>
                <a:round/>
                <a:headEnd/>
                <a:tailEnd/>
              </a:ln>
            </p:spPr>
            <p:txBody>
              <a:bodyPr wrap="none" anchor="ctr"/>
              <a:lstStyle/>
              <a:p>
                <a:endParaRPr lang="en-US"/>
              </a:p>
            </p:txBody>
          </p:sp>
          <p:sp>
            <p:nvSpPr>
              <p:cNvPr id="44" name="Freeform 74"/>
              <p:cNvSpPr>
                <a:spLocks/>
              </p:cNvSpPr>
              <p:nvPr/>
            </p:nvSpPr>
            <p:spPr bwMode="auto">
              <a:xfrm>
                <a:off x="384" y="576"/>
                <a:ext cx="880" cy="1168"/>
              </a:xfrm>
              <a:custGeom>
                <a:avLst/>
                <a:gdLst>
                  <a:gd name="T0" fmla="*/ 96 w 880"/>
                  <a:gd name="T1" fmla="*/ 288 h 1168"/>
                  <a:gd name="T2" fmla="*/ 576 w 880"/>
                  <a:gd name="T3" fmla="*/ 384 h 1168"/>
                  <a:gd name="T4" fmla="*/ 720 w 880"/>
                  <a:gd name="T5" fmla="*/ 192 h 1168"/>
                  <a:gd name="T6" fmla="*/ 864 w 880"/>
                  <a:gd name="T7" fmla="*/ 144 h 1168"/>
                  <a:gd name="T8" fmla="*/ 816 w 880"/>
                  <a:gd name="T9" fmla="*/ 1056 h 1168"/>
                  <a:gd name="T10" fmla="*/ 576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66FFFF"/>
                </a:solidFill>
                <a:round/>
                <a:headEnd/>
                <a:tailEnd/>
              </a:ln>
            </p:spPr>
            <p:txBody>
              <a:bodyPr wrap="none" anchor="ctr"/>
              <a:lstStyle/>
              <a:p>
                <a:endParaRPr lang="en-US"/>
              </a:p>
            </p:txBody>
          </p:sp>
          <p:sp>
            <p:nvSpPr>
              <p:cNvPr id="45" name="Freeform 75"/>
              <p:cNvSpPr>
                <a:spLocks/>
              </p:cNvSpPr>
              <p:nvPr/>
            </p:nvSpPr>
            <p:spPr bwMode="auto">
              <a:xfrm flipH="1" flipV="1">
                <a:off x="1424" y="576"/>
                <a:ext cx="592" cy="1168"/>
              </a:xfrm>
              <a:custGeom>
                <a:avLst/>
                <a:gdLst>
                  <a:gd name="T0" fmla="*/ 9 w 880"/>
                  <a:gd name="T1" fmla="*/ 288 h 1168"/>
                  <a:gd name="T2" fmla="*/ 53 w 880"/>
                  <a:gd name="T3" fmla="*/ 384 h 1168"/>
                  <a:gd name="T4" fmla="*/ 67 w 880"/>
                  <a:gd name="T5" fmla="*/ 192 h 1168"/>
                  <a:gd name="T6" fmla="*/ 80 w 880"/>
                  <a:gd name="T7" fmla="*/ 144 h 1168"/>
                  <a:gd name="T8" fmla="*/ 75 w 880"/>
                  <a:gd name="T9" fmla="*/ 1056 h 1168"/>
                  <a:gd name="T10" fmla="*/ 53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FF6600"/>
                </a:solidFill>
                <a:round/>
                <a:headEnd/>
                <a:tailEnd/>
              </a:ln>
            </p:spPr>
            <p:txBody>
              <a:bodyPr wrap="none" anchor="ctr"/>
              <a:lstStyle/>
              <a:p>
                <a:endParaRPr lang="en-US"/>
              </a:p>
            </p:txBody>
          </p:sp>
          <p:sp>
            <p:nvSpPr>
              <p:cNvPr id="46" name="Freeform 76"/>
              <p:cNvSpPr>
                <a:spLocks/>
              </p:cNvSpPr>
              <p:nvPr/>
            </p:nvSpPr>
            <p:spPr bwMode="auto">
              <a:xfrm>
                <a:off x="1920" y="1440"/>
                <a:ext cx="112" cy="528"/>
              </a:xfrm>
              <a:custGeom>
                <a:avLst/>
                <a:gdLst>
                  <a:gd name="T0" fmla="*/ 0 w 112"/>
                  <a:gd name="T1" fmla="*/ 0 h 528"/>
                  <a:gd name="T2" fmla="*/ 96 w 112"/>
                  <a:gd name="T3" fmla="*/ 96 h 528"/>
                  <a:gd name="T4" fmla="*/ 96 w 112"/>
                  <a:gd name="T5" fmla="*/ 336 h 528"/>
                  <a:gd name="T6" fmla="*/ 96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7" name="Freeform 77"/>
              <p:cNvSpPr>
                <a:spLocks/>
              </p:cNvSpPr>
              <p:nvPr/>
            </p:nvSpPr>
            <p:spPr bwMode="auto">
              <a:xfrm flipV="1">
                <a:off x="2016" y="576"/>
                <a:ext cx="48" cy="528"/>
              </a:xfrm>
              <a:custGeom>
                <a:avLst/>
                <a:gdLst>
                  <a:gd name="T0" fmla="*/ 0 w 112"/>
                  <a:gd name="T1" fmla="*/ 0 h 528"/>
                  <a:gd name="T2" fmla="*/ 0 w 112"/>
                  <a:gd name="T3" fmla="*/ 96 h 528"/>
                  <a:gd name="T4" fmla="*/ 0 w 112"/>
                  <a:gd name="T5" fmla="*/ 336 h 528"/>
                  <a:gd name="T6" fmla="*/ 0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8" name="Oval 78"/>
              <p:cNvSpPr>
                <a:spLocks noChangeArrowheads="1"/>
              </p:cNvSpPr>
              <p:nvPr/>
            </p:nvSpPr>
            <p:spPr bwMode="auto">
              <a:xfrm>
                <a:off x="1392" y="912"/>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49" name="Oval 79"/>
              <p:cNvSpPr>
                <a:spLocks noChangeArrowheads="1"/>
              </p:cNvSpPr>
              <p:nvPr/>
            </p:nvSpPr>
            <p:spPr bwMode="auto">
              <a:xfrm>
                <a:off x="1392" y="960"/>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0" name="Oval 80"/>
              <p:cNvSpPr>
                <a:spLocks noChangeArrowheads="1"/>
              </p:cNvSpPr>
              <p:nvPr/>
            </p:nvSpPr>
            <p:spPr bwMode="auto">
              <a:xfrm>
                <a:off x="1392" y="1248"/>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1" name="Oval 81"/>
              <p:cNvSpPr>
                <a:spLocks noChangeArrowheads="1"/>
              </p:cNvSpPr>
              <p:nvPr/>
            </p:nvSpPr>
            <p:spPr bwMode="auto">
              <a:xfrm>
                <a:off x="1392" y="1296"/>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2" name="Oval 82"/>
              <p:cNvSpPr>
                <a:spLocks noChangeArrowheads="1"/>
              </p:cNvSpPr>
              <p:nvPr/>
            </p:nvSpPr>
            <p:spPr bwMode="auto">
              <a:xfrm>
                <a:off x="1056" y="1008"/>
                <a:ext cx="96" cy="96"/>
              </a:xfrm>
              <a:prstGeom prst="ellipse">
                <a:avLst/>
              </a:prstGeom>
              <a:noFill/>
              <a:ln w="9525">
                <a:solidFill>
                  <a:srgbClr val="66FFFF"/>
                </a:solidFill>
                <a:round/>
                <a:headEnd/>
                <a:tailEnd/>
              </a:ln>
            </p:spPr>
            <p:txBody>
              <a:bodyPr wrap="none" anchor="ctr"/>
              <a:lstStyle/>
              <a:p>
                <a:endParaRPr lang="en-US"/>
              </a:p>
            </p:txBody>
          </p:sp>
          <p:sp>
            <p:nvSpPr>
              <p:cNvPr id="53" name="Oval 83"/>
              <p:cNvSpPr>
                <a:spLocks noChangeArrowheads="1"/>
              </p:cNvSpPr>
              <p:nvPr/>
            </p:nvSpPr>
            <p:spPr bwMode="auto">
              <a:xfrm>
                <a:off x="1104" y="1200"/>
                <a:ext cx="96" cy="96"/>
              </a:xfrm>
              <a:prstGeom prst="ellipse">
                <a:avLst/>
              </a:prstGeom>
              <a:noFill/>
              <a:ln w="9525">
                <a:solidFill>
                  <a:srgbClr val="66FFFF"/>
                </a:solidFill>
                <a:round/>
                <a:headEnd/>
                <a:tailEnd/>
              </a:ln>
            </p:spPr>
            <p:txBody>
              <a:bodyPr wrap="none" anchor="ctr"/>
              <a:lstStyle/>
              <a:p>
                <a:endParaRPr lang="en-US"/>
              </a:p>
            </p:txBody>
          </p:sp>
          <p:sp>
            <p:nvSpPr>
              <p:cNvPr id="54" name="Oval 84"/>
              <p:cNvSpPr>
                <a:spLocks noChangeArrowheads="1"/>
              </p:cNvSpPr>
              <p:nvPr/>
            </p:nvSpPr>
            <p:spPr bwMode="auto">
              <a:xfrm>
                <a:off x="1152" y="1296"/>
                <a:ext cx="96" cy="96"/>
              </a:xfrm>
              <a:prstGeom prst="ellipse">
                <a:avLst/>
              </a:prstGeom>
              <a:noFill/>
              <a:ln w="9525">
                <a:solidFill>
                  <a:srgbClr val="66FFFF"/>
                </a:solidFill>
                <a:round/>
                <a:headEnd/>
                <a:tailEnd/>
              </a:ln>
            </p:spPr>
            <p:txBody>
              <a:bodyPr wrap="none" anchor="ctr"/>
              <a:lstStyle/>
              <a:p>
                <a:endParaRPr lang="en-US"/>
              </a:p>
            </p:txBody>
          </p:sp>
        </p:grpSp>
        <p:sp>
          <p:nvSpPr>
            <p:cNvPr id="34" name="Freeform 85"/>
            <p:cNvSpPr>
              <a:spLocks/>
            </p:cNvSpPr>
            <p:nvPr/>
          </p:nvSpPr>
          <p:spPr bwMode="auto">
            <a:xfrm>
              <a:off x="3265" y="1308"/>
              <a:ext cx="336" cy="48"/>
            </a:xfrm>
            <a:custGeom>
              <a:avLst/>
              <a:gdLst>
                <a:gd name="T0" fmla="*/ 0 w 336"/>
                <a:gd name="T1" fmla="*/ 0 h 56"/>
                <a:gd name="T2" fmla="*/ 144 w 336"/>
                <a:gd name="T3" fmla="*/ 19 h 56"/>
                <a:gd name="T4" fmla="*/ 336 w 336"/>
                <a:gd name="T5" fmla="*/ 19 h 56"/>
                <a:gd name="T6" fmla="*/ 0 60000 65536"/>
                <a:gd name="T7" fmla="*/ 0 60000 65536"/>
                <a:gd name="T8" fmla="*/ 0 60000 65536"/>
                <a:gd name="T9" fmla="*/ 0 w 336"/>
                <a:gd name="T10" fmla="*/ 0 h 56"/>
                <a:gd name="T11" fmla="*/ 336 w 336"/>
                <a:gd name="T12" fmla="*/ 56 h 56"/>
              </a:gdLst>
              <a:ahLst/>
              <a:cxnLst>
                <a:cxn ang="T6">
                  <a:pos x="T0" y="T1"/>
                </a:cxn>
                <a:cxn ang="T7">
                  <a:pos x="T2" y="T3"/>
                </a:cxn>
                <a:cxn ang="T8">
                  <a:pos x="T4" y="T5"/>
                </a:cxn>
              </a:cxnLst>
              <a:rect l="T9" t="T10" r="T11" b="T12"/>
              <a:pathLst>
                <a:path w="336" h="56">
                  <a:moveTo>
                    <a:pt x="0" y="0"/>
                  </a:moveTo>
                  <a:cubicBezTo>
                    <a:pt x="44" y="20"/>
                    <a:pt x="88" y="40"/>
                    <a:pt x="144" y="48"/>
                  </a:cubicBezTo>
                  <a:cubicBezTo>
                    <a:pt x="200" y="56"/>
                    <a:pt x="304" y="48"/>
                    <a:pt x="336" y="48"/>
                  </a:cubicBezTo>
                </a:path>
              </a:pathLst>
            </a:custGeom>
            <a:noFill/>
            <a:ln w="38100">
              <a:solidFill>
                <a:srgbClr val="66FFFF"/>
              </a:solidFill>
              <a:round/>
              <a:headEnd/>
              <a:tailEnd/>
            </a:ln>
          </p:spPr>
          <p:txBody>
            <a:bodyPr wrap="none" anchor="ctr"/>
            <a:lstStyle/>
            <a:p>
              <a:endParaRPr lang="en-US"/>
            </a:p>
          </p:txBody>
        </p:sp>
        <p:sp>
          <p:nvSpPr>
            <p:cNvPr id="35" name="AutoShape 86"/>
            <p:cNvSpPr>
              <a:spLocks noChangeArrowheads="1"/>
            </p:cNvSpPr>
            <p:nvPr/>
          </p:nvSpPr>
          <p:spPr bwMode="auto">
            <a:xfrm rot="-5400000">
              <a:off x="3577" y="1308"/>
              <a:ext cx="96"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66FFFF"/>
            </a:solidFill>
            <a:ln w="9525">
              <a:solidFill>
                <a:srgbClr val="66FFFF"/>
              </a:solidFill>
              <a:miter lim="800000"/>
              <a:headEnd/>
              <a:tailEnd/>
            </a:ln>
          </p:spPr>
          <p:txBody>
            <a:bodyPr wrap="none" anchor="ctr"/>
            <a:lstStyle/>
            <a:p>
              <a:endParaRPr lang="en-US"/>
            </a:p>
          </p:txBody>
        </p:sp>
        <p:sp>
          <p:nvSpPr>
            <p:cNvPr id="37" name="Text Box 87"/>
            <p:cNvSpPr txBox="1">
              <a:spLocks noChangeArrowheads="1"/>
            </p:cNvSpPr>
            <p:nvPr/>
          </p:nvSpPr>
          <p:spPr bwMode="auto">
            <a:xfrm>
              <a:off x="876" y="309"/>
              <a:ext cx="1475" cy="383"/>
            </a:xfrm>
            <a:prstGeom prst="rect">
              <a:avLst/>
            </a:prstGeom>
            <a:noFill/>
            <a:ln w="9525">
              <a:noFill/>
              <a:miter lim="800000"/>
              <a:headEnd/>
              <a:tailEnd/>
            </a:ln>
          </p:spPr>
          <p:txBody>
            <a:bodyPr wrap="none">
              <a:spAutoFit/>
            </a:bodyPr>
            <a:lstStyle/>
            <a:p>
              <a:r>
                <a:rPr lang="en-US" sz="6000" b="1" i="0" dirty="0"/>
                <a:t>Synapse</a:t>
              </a:r>
              <a:endParaRPr lang="en-US" sz="11500" i="0" dirty="0"/>
            </a:p>
          </p:txBody>
        </p:sp>
      </p:grpSp>
      <p:sp>
        <p:nvSpPr>
          <p:cNvPr id="55" name="Line 113"/>
          <p:cNvSpPr>
            <a:spLocks noChangeShapeType="1"/>
          </p:cNvSpPr>
          <p:nvPr/>
        </p:nvSpPr>
        <p:spPr bwMode="auto">
          <a:xfrm>
            <a:off x="20331996" y="5579158"/>
            <a:ext cx="0" cy="2766587"/>
          </a:xfrm>
          <a:prstGeom prst="line">
            <a:avLst/>
          </a:prstGeom>
          <a:noFill/>
          <a:ln w="9525">
            <a:solidFill>
              <a:schemeClr val="tx1"/>
            </a:solidFill>
            <a:round/>
            <a:headEnd/>
            <a:tailEnd/>
          </a:ln>
        </p:spPr>
        <p:txBody>
          <a:bodyPr/>
          <a:lstStyle/>
          <a:p>
            <a:endParaRPr lang="en-US"/>
          </a:p>
        </p:txBody>
      </p:sp>
      <p:sp>
        <p:nvSpPr>
          <p:cNvPr id="56" name="Freeform 114"/>
          <p:cNvSpPr>
            <a:spLocks/>
          </p:cNvSpPr>
          <p:nvPr/>
        </p:nvSpPr>
        <p:spPr bwMode="auto">
          <a:xfrm>
            <a:off x="20003336" y="8098075"/>
            <a:ext cx="688188" cy="636607"/>
          </a:xfrm>
          <a:custGeom>
            <a:avLst/>
            <a:gdLst>
              <a:gd name="T0" fmla="*/ 2147483647 w 303"/>
              <a:gd name="T1" fmla="*/ 0 h 240"/>
              <a:gd name="T2" fmla="*/ 2147483647 w 303"/>
              <a:gd name="T3" fmla="*/ 2147483647 h 240"/>
              <a:gd name="T4" fmla="*/ 2147483647 w 303"/>
              <a:gd name="T5" fmla="*/ 2147483647 h 240"/>
              <a:gd name="T6" fmla="*/ 2147483647 w 303"/>
              <a:gd name="T7" fmla="*/ 2147483647 h 240"/>
              <a:gd name="T8" fmla="*/ 2147483647 w 303"/>
              <a:gd name="T9" fmla="*/ 2147483647 h 240"/>
              <a:gd name="T10" fmla="*/ 0 w 303"/>
              <a:gd name="T11" fmla="*/ 2147483647 h 240"/>
              <a:gd name="T12" fmla="*/ 2147483647 w 303"/>
              <a:gd name="T13" fmla="*/ 2147483647 h 240"/>
              <a:gd name="T14" fmla="*/ 2147483647 w 303"/>
              <a:gd name="T15" fmla="*/ 0 h 240"/>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240"/>
              <a:gd name="T26" fmla="*/ 303 w 303"/>
              <a:gd name="T27" fmla="*/ 240 h 2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240">
                <a:moveTo>
                  <a:pt x="120" y="0"/>
                </a:moveTo>
                <a:cubicBezTo>
                  <a:pt x="116" y="20"/>
                  <a:pt x="118" y="42"/>
                  <a:pt x="108" y="60"/>
                </a:cubicBezTo>
                <a:cubicBezTo>
                  <a:pt x="97" y="80"/>
                  <a:pt x="75" y="91"/>
                  <a:pt x="60" y="108"/>
                </a:cubicBezTo>
                <a:cubicBezTo>
                  <a:pt x="51" y="119"/>
                  <a:pt x="42" y="131"/>
                  <a:pt x="36" y="144"/>
                </a:cubicBezTo>
                <a:cubicBezTo>
                  <a:pt x="26" y="163"/>
                  <a:pt x="20" y="184"/>
                  <a:pt x="12" y="204"/>
                </a:cubicBezTo>
                <a:cubicBezTo>
                  <a:pt x="8" y="216"/>
                  <a:pt x="0" y="240"/>
                  <a:pt x="0" y="240"/>
                </a:cubicBezTo>
                <a:lnTo>
                  <a:pt x="303" y="222"/>
                </a:lnTo>
                <a:lnTo>
                  <a:pt x="120" y="0"/>
                </a:lnTo>
                <a:close/>
              </a:path>
            </a:pathLst>
          </a:custGeom>
          <a:solidFill>
            <a:schemeClr val="accent1"/>
          </a:solidFill>
          <a:ln w="9525">
            <a:solidFill>
              <a:schemeClr val="tx1"/>
            </a:solidFill>
            <a:round/>
            <a:headEnd/>
            <a:tailEnd/>
          </a:ln>
        </p:spPr>
        <p:txBody>
          <a:bodyPr/>
          <a:lstStyle/>
          <a:p>
            <a:endParaRPr lang="en-US"/>
          </a:p>
        </p:txBody>
      </p:sp>
      <p:sp>
        <p:nvSpPr>
          <p:cNvPr id="57" name="Freeform 115"/>
          <p:cNvSpPr>
            <a:spLocks/>
          </p:cNvSpPr>
          <p:nvPr/>
        </p:nvSpPr>
        <p:spPr bwMode="auto">
          <a:xfrm>
            <a:off x="20238819" y="8618095"/>
            <a:ext cx="819918" cy="949605"/>
          </a:xfrm>
          <a:custGeom>
            <a:avLst/>
            <a:gdLst>
              <a:gd name="T0" fmla="*/ 2147483647 w 361"/>
              <a:gd name="T1" fmla="*/ 0 h 358"/>
              <a:gd name="T2" fmla="*/ 2147483647 w 361"/>
              <a:gd name="T3" fmla="*/ 2147483647 h 358"/>
              <a:gd name="T4" fmla="*/ 2147483647 w 361"/>
              <a:gd name="T5" fmla="*/ 2147483647 h 358"/>
              <a:gd name="T6" fmla="*/ 2147483647 w 361"/>
              <a:gd name="T7" fmla="*/ 2147483647 h 358"/>
              <a:gd name="T8" fmla="*/ 0 60000 65536"/>
              <a:gd name="T9" fmla="*/ 0 60000 65536"/>
              <a:gd name="T10" fmla="*/ 0 60000 65536"/>
              <a:gd name="T11" fmla="*/ 0 60000 65536"/>
              <a:gd name="T12" fmla="*/ 0 w 361"/>
              <a:gd name="T13" fmla="*/ 0 h 358"/>
              <a:gd name="T14" fmla="*/ 361 w 361"/>
              <a:gd name="T15" fmla="*/ 358 h 358"/>
            </a:gdLst>
            <a:ahLst/>
            <a:cxnLst>
              <a:cxn ang="T8">
                <a:pos x="T0" y="T1"/>
              </a:cxn>
              <a:cxn ang="T9">
                <a:pos x="T2" y="T3"/>
              </a:cxn>
              <a:cxn ang="T10">
                <a:pos x="T4" y="T5"/>
              </a:cxn>
              <a:cxn ang="T11">
                <a:pos x="T6" y="T7"/>
              </a:cxn>
            </a:cxnLst>
            <a:rect l="T12" t="T13" r="T14" b="T15"/>
            <a:pathLst>
              <a:path w="361" h="358">
                <a:moveTo>
                  <a:pt x="13" y="0"/>
                </a:moveTo>
                <a:cubicBezTo>
                  <a:pt x="17" y="100"/>
                  <a:pt x="0" y="203"/>
                  <a:pt x="25" y="300"/>
                </a:cubicBezTo>
                <a:cubicBezTo>
                  <a:pt x="27" y="307"/>
                  <a:pt x="128" y="332"/>
                  <a:pt x="145" y="336"/>
                </a:cubicBezTo>
                <a:cubicBezTo>
                  <a:pt x="245" y="358"/>
                  <a:pt x="213" y="348"/>
                  <a:pt x="361" y="348"/>
                </a:cubicBezTo>
              </a:path>
            </a:pathLst>
          </a:cu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7B2DF4-767F-43DB-B572-5D56D1CB956F}"/>
              </a:ext>
            </a:extLst>
          </p:cNvPr>
          <p:cNvPicPr>
            <a:picLocks noChangeAspect="1"/>
          </p:cNvPicPr>
          <p:nvPr/>
        </p:nvPicPr>
        <p:blipFill>
          <a:blip r:embed="rId3"/>
          <a:stretch>
            <a:fillRect/>
          </a:stretch>
        </p:blipFill>
        <p:spPr>
          <a:xfrm>
            <a:off x="80904" y="43634"/>
            <a:ext cx="21445653" cy="12065043"/>
          </a:xfrm>
          <a:prstGeom prst="rect">
            <a:avLst/>
          </a:prstGeom>
        </p:spPr>
      </p:pic>
    </p:spTree>
    <p:extLst>
      <p:ext uri="{BB962C8B-B14F-4D97-AF65-F5344CB8AC3E}">
        <p14:creationId xmlns:p14="http://schemas.microsoft.com/office/powerpoint/2010/main" val="2379325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Derivation of cable equation</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06260" name="Object 20"/>
              <p:cNvSpPr txBox="1"/>
              <p:nvPr/>
            </p:nvSpPr>
            <p:spPr bwMode="auto">
              <a:xfrm>
                <a:off x="1671052" y="9666288"/>
                <a:ext cx="11861800" cy="187960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671052" y="9666288"/>
                <a:ext cx="11861800" cy="18796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20"/>
              <p:cNvSpPr txBox="1"/>
              <p:nvPr/>
            </p:nvSpPr>
            <p:spPr bwMode="auto">
              <a:xfrm>
                <a:off x="17291926" y="4222147"/>
                <a:ext cx="2352675" cy="1933575"/>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𝑑𝑥</m:t>
                      </m:r>
                    </m:oMath>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𝑐𝑑𝑥</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17291926" y="4222147"/>
                <a:ext cx="2352675" cy="19335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17460913" y="6865938"/>
                <a:ext cx="2784475" cy="19335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𝑑𝑥</m:t>
                      </m:r>
                    </m:oMath>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𝑑𝑥</m:t>
                      </m:r>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17460913" y="6865938"/>
                <a:ext cx="2784475" cy="19335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20"/>
              <p:cNvSpPr txBox="1"/>
              <p:nvPr/>
            </p:nvSpPr>
            <p:spPr bwMode="auto">
              <a:xfrm>
                <a:off x="697827" y="1797050"/>
                <a:ext cx="16327438" cy="187960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697827" y="1797050"/>
                <a:ext cx="16327438" cy="1879600"/>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410679-C8A5-438C-92BD-CE5E5E91061D}"/>
              </a:ext>
            </a:extLst>
          </p:cNvPr>
          <p:cNvPicPr>
            <a:picLocks noChangeAspect="1"/>
          </p:cNvPicPr>
          <p:nvPr/>
        </p:nvPicPr>
        <p:blipFill>
          <a:blip r:embed="rId3"/>
          <a:stretch>
            <a:fillRect/>
          </a:stretch>
        </p:blipFill>
        <p:spPr>
          <a:xfrm>
            <a:off x="0" y="0"/>
            <a:ext cx="21570733" cy="12152313"/>
          </a:xfrm>
          <a:prstGeom prst="rect">
            <a:avLst/>
          </a:prstGeom>
        </p:spPr>
      </p:pic>
    </p:spTree>
    <p:extLst>
      <p:ext uri="{BB962C8B-B14F-4D97-AF65-F5344CB8AC3E}">
        <p14:creationId xmlns:p14="http://schemas.microsoft.com/office/powerpoint/2010/main" val="1269803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Dendrite as a cable</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06260" name="Object 20"/>
              <p:cNvSpPr txBox="1"/>
              <p:nvPr/>
            </p:nvSpPr>
            <p:spPr bwMode="auto">
              <a:xfrm>
                <a:off x="10972800" y="3057902"/>
                <a:ext cx="10466337" cy="165847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0972800" y="3057902"/>
                <a:ext cx="10466337" cy="16584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bject 20"/>
              <p:cNvSpPr txBox="1"/>
              <p:nvPr/>
            </p:nvSpPr>
            <p:spPr bwMode="auto">
              <a:xfrm>
                <a:off x="11256130" y="6341269"/>
                <a:ext cx="3643312" cy="1611312"/>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𝑙𝑒𝑎𝑘</m:t>
                      </m:r>
                    </m:oMath>
                  </m:oMathPara>
                </a14:m>
                <a:endParaRPr lang="zh-CN" altLang="en-US"/>
              </a:p>
            </p:txBody>
          </p:sp>
        </mc:Choice>
        <mc:Fallback>
          <p:sp>
            <p:nvSpPr>
              <p:cNvPr id="6" name="Object 20"/>
              <p:cNvSpPr txBox="1">
                <a:spLocks noRot="1" noChangeAspect="1" noMove="1" noResize="1" noEditPoints="1" noAdjustHandles="1" noChangeArrowheads="1" noChangeShapeType="1" noTextEdit="1"/>
              </p:cNvSpPr>
              <p:nvPr/>
            </p:nvSpPr>
            <p:spPr bwMode="auto">
              <a:xfrm>
                <a:off x="11256130" y="6341269"/>
                <a:ext cx="3643312" cy="1611312"/>
              </a:xfrm>
              <a:prstGeom prst="rect">
                <a:avLst/>
              </a:prstGeom>
              <a:blipFill>
                <a:blip r:embed="rId4"/>
                <a:stretch>
                  <a:fillRect/>
                </a:stretch>
              </a:blipFill>
            </p:spPr>
            <p:txBody>
              <a:bodyPr/>
              <a:lstStyle/>
              <a:p>
                <a:r>
                  <a:rPr lang="zh-CN" altLang="en-US">
                    <a:noFill/>
                  </a:rPr>
                  <a:t> </a:t>
                </a:r>
              </a:p>
            </p:txBody>
          </p:sp>
        </mc:Fallback>
      </mc:AlternateContent>
      <p:sp>
        <p:nvSpPr>
          <p:cNvPr id="9" name="TextBox 8"/>
          <p:cNvSpPr txBox="1"/>
          <p:nvPr/>
        </p:nvSpPr>
        <p:spPr>
          <a:xfrm>
            <a:off x="15845939" y="6637947"/>
            <a:ext cx="5513048" cy="969496"/>
          </a:xfrm>
          <a:prstGeom prst="rect">
            <a:avLst/>
          </a:prstGeom>
          <a:noFill/>
        </p:spPr>
        <p:txBody>
          <a:bodyPr wrap="none" rtlCol="0">
            <a:spAutoFit/>
          </a:bodyPr>
          <a:lstStyle/>
          <a:p>
            <a:r>
              <a:rPr lang="en-US" dirty="0"/>
              <a:t>passive dendrite</a:t>
            </a:r>
          </a:p>
        </p:txBody>
      </p:sp>
      <mc:AlternateContent xmlns:mc="http://schemas.openxmlformats.org/markup-compatibility/2006">
        <mc:Choice xmlns:a14="http://schemas.microsoft.com/office/drawing/2010/main" Requires="a14">
          <p:sp>
            <p:nvSpPr>
              <p:cNvPr id="7" name="Object 20"/>
              <p:cNvSpPr txBox="1"/>
              <p:nvPr/>
            </p:nvSpPr>
            <p:spPr bwMode="auto">
              <a:xfrm>
                <a:off x="11352213" y="8167688"/>
                <a:ext cx="4702175" cy="1609725"/>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𝑁𝑎</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7" name="Object 20"/>
              <p:cNvSpPr txBox="1">
                <a:spLocks noRot="1" noChangeAspect="1" noMove="1" noResize="1" noEditPoints="1" noAdjustHandles="1" noChangeArrowheads="1" noChangeShapeType="1" noTextEdit="1"/>
              </p:cNvSpPr>
              <p:nvPr/>
            </p:nvSpPr>
            <p:spPr bwMode="auto">
              <a:xfrm>
                <a:off x="11352213" y="8167688"/>
                <a:ext cx="4702175" cy="1609725"/>
              </a:xfrm>
              <a:prstGeom prst="rect">
                <a:avLst/>
              </a:prstGeom>
              <a:blipFill>
                <a:blip r:embed="rId5"/>
                <a:stretch>
                  <a:fillRect/>
                </a:stretch>
              </a:blipFill>
            </p:spPr>
            <p:txBody>
              <a:bodyPr/>
              <a:lstStyle/>
              <a:p>
                <a:r>
                  <a:rPr lang="zh-CN" altLang="en-US">
                    <a:noFill/>
                  </a:rPr>
                  <a:t> </a:t>
                </a:r>
              </a:p>
            </p:txBody>
          </p:sp>
        </mc:Fallback>
      </mc:AlternateContent>
      <p:sp>
        <p:nvSpPr>
          <p:cNvPr id="11" name="TextBox 10"/>
          <p:cNvSpPr txBox="1"/>
          <p:nvPr/>
        </p:nvSpPr>
        <p:spPr>
          <a:xfrm>
            <a:off x="16094415" y="8167688"/>
            <a:ext cx="4943982" cy="969496"/>
          </a:xfrm>
          <a:prstGeom prst="rect">
            <a:avLst/>
          </a:prstGeom>
          <a:noFill/>
        </p:spPr>
        <p:txBody>
          <a:bodyPr wrap="none" rtlCol="0">
            <a:spAutoFit/>
          </a:bodyPr>
          <a:lstStyle/>
          <a:p>
            <a:r>
              <a:rPr lang="en-US" dirty="0"/>
              <a:t>active dendrite</a:t>
            </a:r>
          </a:p>
        </p:txBody>
      </p:sp>
      <mc:AlternateContent xmlns:mc="http://schemas.openxmlformats.org/markup-compatibility/2006">
        <mc:Choice xmlns:a14="http://schemas.microsoft.com/office/drawing/2010/main" Requires="a14">
          <p:sp>
            <p:nvSpPr>
              <p:cNvPr id="8" name="Object 20"/>
              <p:cNvSpPr txBox="1"/>
              <p:nvPr/>
            </p:nvSpPr>
            <p:spPr bwMode="auto">
              <a:xfrm>
                <a:off x="11476038" y="9993313"/>
                <a:ext cx="4533900" cy="1609725"/>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8" name="Object 20"/>
              <p:cNvSpPr txBox="1">
                <a:spLocks noRot="1" noChangeAspect="1" noMove="1" noResize="1" noEditPoints="1" noAdjustHandles="1" noChangeArrowheads="1" noChangeShapeType="1" noTextEdit="1"/>
              </p:cNvSpPr>
              <p:nvPr/>
            </p:nvSpPr>
            <p:spPr bwMode="auto">
              <a:xfrm>
                <a:off x="11476038" y="9993313"/>
                <a:ext cx="4533900" cy="1609725"/>
              </a:xfrm>
              <a:prstGeom prst="rect">
                <a:avLst/>
              </a:prstGeom>
              <a:blipFill>
                <a:blip r:embed="rId6"/>
                <a:stretch>
                  <a:fillRect/>
                </a:stretch>
              </a:blipFill>
            </p:spPr>
            <p:txBody>
              <a:bodyPr/>
              <a:lstStyle/>
              <a:p>
                <a:r>
                  <a:rPr lang="zh-CN" altLang="en-US">
                    <a:noFill/>
                  </a:rPr>
                  <a:t> </a:t>
                </a:r>
              </a:p>
            </p:txBody>
          </p:sp>
        </mc:Fallback>
      </mc:AlternateContent>
      <p:sp>
        <p:nvSpPr>
          <p:cNvPr id="13" name="TextBox 12"/>
          <p:cNvSpPr txBox="1"/>
          <p:nvPr/>
        </p:nvSpPr>
        <p:spPr>
          <a:xfrm>
            <a:off x="16246815" y="10316125"/>
            <a:ext cx="1771639" cy="969496"/>
          </a:xfrm>
          <a:prstGeom prst="rect">
            <a:avLst/>
          </a:prstGeom>
          <a:noFill/>
        </p:spPr>
        <p:txBody>
          <a:bodyPr wrap="none" rtlCol="0">
            <a:spAutoFit/>
          </a:bodyPr>
          <a:lstStyle/>
          <a:p>
            <a:r>
              <a:rPr lang="en-US" dirty="0"/>
              <a:t>axon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5540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4.4</a:t>
            </a:r>
          </a:p>
        </p:txBody>
      </p:sp>
      <p:sp>
        <p:nvSpPr>
          <p:cNvPr id="5" name="TextBox 4"/>
          <p:cNvSpPr txBox="1"/>
          <p:nvPr/>
        </p:nvSpPr>
        <p:spPr>
          <a:xfrm>
            <a:off x="216567" y="1556420"/>
            <a:ext cx="20381495" cy="8894743"/>
          </a:xfrm>
          <a:prstGeom prst="rect">
            <a:avLst/>
          </a:prstGeom>
          <a:noFill/>
          <a:ln>
            <a:solidFill>
              <a:schemeClr val="tx1">
                <a:lumMod val="95000"/>
                <a:lumOff val="5000"/>
              </a:schemeClr>
            </a:solidFill>
          </a:ln>
        </p:spPr>
        <p:txBody>
          <a:bodyPr wrap="square" rtlCol="0">
            <a:spAutoFit/>
          </a:bodyPr>
          <a:lstStyle/>
          <a:p>
            <a:r>
              <a:rPr lang="en-US" sz="4400" b="1" dirty="0"/>
              <a:t>Scaling of parameters</a:t>
            </a:r>
            <a:r>
              <a:rPr lang="en-US" sz="4400" dirty="0"/>
              <a:t>.</a:t>
            </a:r>
          </a:p>
          <a:p>
            <a:r>
              <a:rPr lang="en-US" sz="4400" dirty="0"/>
              <a:t> Suppose the ionic currents through the membrane are well approximated by a simple leak current. For a </a:t>
            </a:r>
            <a:r>
              <a:rPr lang="en-US" sz="4400" dirty="0" err="1"/>
              <a:t>dendritic</a:t>
            </a:r>
            <a:r>
              <a:rPr lang="en-US" sz="4400" dirty="0"/>
              <a:t> segment of size </a:t>
            </a:r>
            <a:r>
              <a:rPr lang="en-US" sz="4400" dirty="0" err="1"/>
              <a:t>dx</a:t>
            </a:r>
            <a:r>
              <a:rPr lang="en-US" sz="4400" dirty="0"/>
              <a:t>, the leak current is through the membrane characterized by a  membrane resistance R. If we change the size of the segment</a:t>
            </a:r>
          </a:p>
          <a:p>
            <a:r>
              <a:rPr lang="en-US" sz="4400" dirty="0"/>
              <a:t>From </a:t>
            </a:r>
            <a:r>
              <a:rPr lang="en-US" sz="4400" dirty="0" err="1"/>
              <a:t>dx</a:t>
            </a:r>
            <a:r>
              <a:rPr lang="en-US" sz="4400" dirty="0"/>
              <a:t> to 2dx</a:t>
            </a:r>
          </a:p>
          <a:p>
            <a:r>
              <a:rPr lang="en-US" sz="4400" dirty="0"/>
              <a:t>   [ ] the resistance R needs to be changed from R to 2R.</a:t>
            </a:r>
          </a:p>
          <a:p>
            <a:r>
              <a:rPr lang="en-US" sz="4400" dirty="0"/>
              <a:t>   [ ] the resistance R needs to be changed from R to R/2.</a:t>
            </a:r>
          </a:p>
          <a:p>
            <a:r>
              <a:rPr lang="en-US" sz="4400" dirty="0"/>
              <a:t>   [ ] R does not change.</a:t>
            </a:r>
          </a:p>
          <a:p>
            <a:r>
              <a:rPr lang="en-US" sz="4400" dirty="0"/>
              <a:t>   [ ] the membrane conductance increases by a factor of 2.</a:t>
            </a:r>
          </a:p>
          <a:p>
            <a:r>
              <a:rPr lang="en-US" sz="4400" dirty="0"/>
              <a:t>   </a:t>
            </a:r>
          </a:p>
          <a:p>
            <a:endParaRPr lang="en-US" sz="4400" dirty="0"/>
          </a:p>
          <a:p>
            <a:r>
              <a:rPr lang="en-US" sz="4400" dirty="0"/>
              <a:t> </a:t>
            </a:r>
          </a:p>
        </p:txBody>
      </p:sp>
      <p:sp>
        <p:nvSpPr>
          <p:cNvPr id="11" name="TextBox 10"/>
          <p:cNvSpPr txBox="1"/>
          <p:nvPr/>
        </p:nvSpPr>
        <p:spPr>
          <a:xfrm>
            <a:off x="11550315" y="659113"/>
            <a:ext cx="8722260" cy="969496"/>
          </a:xfrm>
          <a:prstGeom prst="rect">
            <a:avLst/>
          </a:prstGeom>
          <a:noFill/>
        </p:spPr>
        <p:txBody>
          <a:bodyPr wrap="none" rtlCol="0">
            <a:spAutoFit/>
          </a:bodyPr>
          <a:lstStyle/>
          <a:p>
            <a:r>
              <a:rPr lang="en-US" i="1" dirty="0">
                <a:solidFill>
                  <a:srgbClr val="FF0000"/>
                </a:solidFill>
              </a:rPr>
              <a:t>Multiple answers possible!</a:t>
            </a:r>
          </a:p>
        </p:txBody>
      </p:sp>
      <p:sp>
        <p:nvSpPr>
          <p:cNvPr id="12" name="Rectangle 61"/>
          <p:cNvSpPr>
            <a:spLocks noChangeArrowheads="1"/>
          </p:cNvSpPr>
          <p:nvPr/>
        </p:nvSpPr>
        <p:spPr bwMode="auto">
          <a:xfrm>
            <a:off x="0" y="1532357"/>
            <a:ext cx="21607463" cy="10619956"/>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3" name="Rectangle 3"/>
          <p:cNvSpPr>
            <a:spLocks noChangeArrowheads="1"/>
          </p:cNvSpPr>
          <p:nvPr/>
        </p:nvSpPr>
        <p:spPr bwMode="auto">
          <a:xfrm>
            <a:off x="1" y="1"/>
            <a:ext cx="18118758" cy="2503602"/>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4" name="Rectangle 4"/>
          <p:cNvSpPr>
            <a:spLocks noChangeArrowheads="1"/>
          </p:cNvSpPr>
          <p:nvPr/>
        </p:nvSpPr>
        <p:spPr bwMode="auto">
          <a:xfrm>
            <a:off x="15568145" y="1"/>
            <a:ext cx="7146217" cy="4799038"/>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pic>
        <p:nvPicPr>
          <p:cNvPr id="46090" name="Picture 3" descr="cajal-neuron"/>
          <p:cNvPicPr>
            <a:picLocks noChangeAspect="1" noChangeArrowheads="1"/>
          </p:cNvPicPr>
          <p:nvPr/>
        </p:nvPicPr>
        <p:blipFill>
          <a:blip r:embed="rId6" cstate="print"/>
          <a:srcRect/>
          <a:stretch>
            <a:fillRect/>
          </a:stretch>
        </p:blipFill>
        <p:spPr bwMode="auto">
          <a:xfrm>
            <a:off x="7521615" y="-3550051"/>
            <a:ext cx="13272084" cy="9117049"/>
          </a:xfrm>
          <a:prstGeom prst="rect">
            <a:avLst/>
          </a:prstGeom>
          <a:noFill/>
          <a:ln w="9525">
            <a:noFill/>
            <a:miter lim="800000"/>
            <a:headEnd/>
            <a:tailEnd/>
          </a:ln>
        </p:spPr>
      </p:pic>
      <p:sp>
        <p:nvSpPr>
          <p:cNvPr id="46092" name="Rectangle 125"/>
          <p:cNvSpPr>
            <a:spLocks noChangeArrowheads="1"/>
          </p:cNvSpPr>
          <p:nvPr/>
        </p:nvSpPr>
        <p:spPr bwMode="auto">
          <a:xfrm>
            <a:off x="3913160" y="-3550051"/>
            <a:ext cx="13071910" cy="5702025"/>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3" name="Rectangle 127"/>
          <p:cNvSpPr>
            <a:spLocks noChangeArrowheads="1"/>
          </p:cNvSpPr>
          <p:nvPr/>
        </p:nvSpPr>
        <p:spPr bwMode="auto">
          <a:xfrm>
            <a:off x="16974878" y="3924186"/>
            <a:ext cx="2312482" cy="3080634"/>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4" name="Rectangle 128"/>
          <p:cNvSpPr>
            <a:spLocks noChangeArrowheads="1"/>
          </p:cNvSpPr>
          <p:nvPr/>
        </p:nvSpPr>
        <p:spPr bwMode="auto">
          <a:xfrm>
            <a:off x="14611563" y="1012694"/>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6" name="Rectangle 130"/>
          <p:cNvSpPr>
            <a:spLocks noChangeArrowheads="1"/>
          </p:cNvSpPr>
          <p:nvPr/>
        </p:nvSpPr>
        <p:spPr bwMode="auto">
          <a:xfrm>
            <a:off x="9716123"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2" name="TextBox 143"/>
          <p:cNvSpPr txBox="1">
            <a:spLocks noChangeArrowheads="1"/>
          </p:cNvSpPr>
          <p:nvPr/>
        </p:nvSpPr>
        <p:spPr bwMode="auto">
          <a:xfrm>
            <a:off x="14222673" y="1431646"/>
            <a:ext cx="2178541"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soma</a:t>
            </a:r>
          </a:p>
        </p:txBody>
      </p:sp>
      <p:sp>
        <p:nvSpPr>
          <p:cNvPr id="46103" name="Rectangle 26"/>
          <p:cNvSpPr>
            <a:spLocks noChangeArrowheads="1"/>
          </p:cNvSpPr>
          <p:nvPr/>
        </p:nvSpPr>
        <p:spPr bwMode="auto">
          <a:xfrm>
            <a:off x="7521614" y="1865042"/>
            <a:ext cx="5645008" cy="3217207"/>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4" name="Rectangle 27"/>
          <p:cNvSpPr>
            <a:spLocks noChangeArrowheads="1"/>
          </p:cNvSpPr>
          <p:nvPr/>
        </p:nvSpPr>
        <p:spPr bwMode="auto">
          <a:xfrm>
            <a:off x="16674776" y="4163291"/>
            <a:ext cx="4663508" cy="1330053"/>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5" name="Rectangle 28"/>
          <p:cNvSpPr>
            <a:spLocks noChangeArrowheads="1"/>
          </p:cNvSpPr>
          <p:nvPr/>
        </p:nvSpPr>
        <p:spPr bwMode="auto">
          <a:xfrm>
            <a:off x="15654423" y="4416467"/>
            <a:ext cx="3789901" cy="889960"/>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31" name="Oval 7"/>
          <p:cNvSpPr>
            <a:spLocks noChangeArrowheads="1"/>
          </p:cNvSpPr>
          <p:nvPr/>
        </p:nvSpPr>
        <p:spPr bwMode="auto">
          <a:xfrm>
            <a:off x="14173286" y="3607328"/>
            <a:ext cx="217738" cy="144463"/>
          </a:xfrm>
          <a:prstGeom prst="ellipse">
            <a:avLst/>
          </a:prstGeom>
          <a:noFill/>
          <a:ln w="9525">
            <a:solidFill>
              <a:srgbClr val="FF0000"/>
            </a:solidFill>
            <a:round/>
            <a:headEnd/>
            <a:tailEnd/>
          </a:ln>
        </p:spPr>
        <p:txBody>
          <a:bodyPr wrap="none" anchor="ctr"/>
          <a:lstStyle/>
          <a:p>
            <a:endParaRPr lang="en-US"/>
          </a:p>
        </p:txBody>
      </p:sp>
      <p:grpSp>
        <p:nvGrpSpPr>
          <p:cNvPr id="2" name="Group 8"/>
          <p:cNvGrpSpPr>
            <a:grpSpLocks/>
          </p:cNvGrpSpPr>
          <p:nvPr/>
        </p:nvGrpSpPr>
        <p:grpSpPr bwMode="auto">
          <a:xfrm>
            <a:off x="10176336" y="5478991"/>
            <a:ext cx="5178494" cy="5210030"/>
            <a:chOff x="703" y="2432"/>
            <a:chExt cx="1905" cy="1888"/>
          </a:xfrm>
        </p:grpSpPr>
        <p:grpSp>
          <p:nvGrpSpPr>
            <p:cNvPr id="3" name="Group 9"/>
            <p:cNvGrpSpPr>
              <a:grpSpLocks/>
            </p:cNvGrpSpPr>
            <p:nvPr/>
          </p:nvGrpSpPr>
          <p:grpSpPr bwMode="auto">
            <a:xfrm>
              <a:off x="838" y="2704"/>
              <a:ext cx="1566" cy="1180"/>
              <a:chOff x="3279" y="2400"/>
              <a:chExt cx="2001" cy="1440"/>
            </a:xfrm>
          </p:grpSpPr>
          <p:sp>
            <p:nvSpPr>
              <p:cNvPr id="35" name="Line 10"/>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36" name="Line 11"/>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37" name="Rectangle 12"/>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8" name="Line 13"/>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39" name="Line 14"/>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40" name="Line 15"/>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41" name="Line 16"/>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42" name="Line 17"/>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43" name="Line 18"/>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44" name="Line 19"/>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45" name="Line 20"/>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46" name="Line 21"/>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47" name="Line 22"/>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23"/>
              <p:cNvGrpSpPr>
                <a:grpSpLocks/>
              </p:cNvGrpSpPr>
              <p:nvPr/>
            </p:nvGrpSpPr>
            <p:grpSpPr bwMode="auto">
              <a:xfrm>
                <a:off x="4272" y="2784"/>
                <a:ext cx="240" cy="912"/>
                <a:chOff x="4239" y="2784"/>
                <a:chExt cx="240" cy="912"/>
              </a:xfrm>
            </p:grpSpPr>
            <p:sp>
              <p:nvSpPr>
                <p:cNvPr id="75" name="Rectangle 24"/>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5" name="Group 25"/>
                <p:cNvGrpSpPr>
                  <a:grpSpLocks/>
                </p:cNvGrpSpPr>
                <p:nvPr/>
              </p:nvGrpSpPr>
              <p:grpSpPr bwMode="auto">
                <a:xfrm flipV="1">
                  <a:off x="4239" y="3504"/>
                  <a:ext cx="192" cy="48"/>
                  <a:chOff x="2064" y="1920"/>
                  <a:chExt cx="192" cy="48"/>
                </a:xfrm>
              </p:grpSpPr>
              <p:sp>
                <p:nvSpPr>
                  <p:cNvPr id="81" name="Line 26"/>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82" name="Line 27"/>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77" name="Line 28"/>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78" name="Line 29"/>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79" name="Line 30"/>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80" name="Line 31"/>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49" name="Text Box 32"/>
              <p:cNvSpPr txBox="1">
                <a:spLocks noChangeArrowheads="1"/>
              </p:cNvSpPr>
              <p:nvPr/>
            </p:nvSpPr>
            <p:spPr bwMode="auto">
              <a:xfrm>
                <a:off x="3420" y="2799"/>
                <a:ext cx="261" cy="313"/>
              </a:xfrm>
              <a:prstGeom prst="rect">
                <a:avLst/>
              </a:prstGeom>
              <a:noFill/>
              <a:ln w="9525">
                <a:noFill/>
                <a:miter lim="800000"/>
                <a:headEnd/>
                <a:tailEnd/>
              </a:ln>
            </p:spPr>
            <p:txBody>
              <a:bodyPr wrap="none">
                <a:spAutoFit/>
              </a:bodyPr>
              <a:lstStyle/>
              <a:p>
                <a:r>
                  <a:rPr lang="en-US" sz="4000" b="1" i="1" dirty="0"/>
                  <a:t>C</a:t>
                </a:r>
              </a:p>
            </p:txBody>
          </p:sp>
          <p:grpSp>
            <p:nvGrpSpPr>
              <p:cNvPr id="6" name="Group 33"/>
              <p:cNvGrpSpPr>
                <a:grpSpLocks/>
              </p:cNvGrpSpPr>
              <p:nvPr/>
            </p:nvGrpSpPr>
            <p:grpSpPr bwMode="auto">
              <a:xfrm>
                <a:off x="5088" y="2784"/>
                <a:ext cx="192" cy="912"/>
                <a:chOff x="4671" y="2784"/>
                <a:chExt cx="192" cy="912"/>
              </a:xfrm>
            </p:grpSpPr>
            <p:sp>
              <p:nvSpPr>
                <p:cNvPr id="68" name="Rectangle 34"/>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9" name="Line 35"/>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70" name="Line 36"/>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71" name="Line 37"/>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72" name="Line 38"/>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73" name="Line 39"/>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52" name="Text Box 42"/>
              <p:cNvSpPr txBox="1">
                <a:spLocks noChangeArrowheads="1"/>
              </p:cNvSpPr>
              <p:nvPr/>
            </p:nvSpPr>
            <p:spPr bwMode="auto">
              <a:xfrm>
                <a:off x="4355" y="2759"/>
                <a:ext cx="687" cy="313"/>
              </a:xfrm>
              <a:prstGeom prst="rect">
                <a:avLst/>
              </a:prstGeom>
              <a:noFill/>
              <a:ln w="9525">
                <a:noFill/>
                <a:miter lim="800000"/>
                <a:headEnd/>
                <a:tailEnd/>
              </a:ln>
            </p:spPr>
            <p:txBody>
              <a:bodyPr wrap="square">
                <a:spAutoFit/>
              </a:bodyPr>
              <a:lstStyle/>
              <a:p>
                <a:r>
                  <a:rPr lang="en-US" sz="4000" b="1" i="1" dirty="0" err="1"/>
                  <a:t>g</a:t>
                </a:r>
                <a:r>
                  <a:rPr lang="en-US" sz="4000" b="1" i="1" baseline="-25000" dirty="0" err="1"/>
                  <a:t>ion</a:t>
                </a:r>
                <a:endParaRPr lang="en-US" sz="4000" b="1" i="1" dirty="0"/>
              </a:p>
            </p:txBody>
          </p:sp>
          <p:sp>
            <p:nvSpPr>
              <p:cNvPr id="53" name="Line 43"/>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54" name="Line 44"/>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55" name="Text Box 45"/>
              <p:cNvSpPr txBox="1">
                <a:spLocks noChangeArrowheads="1"/>
              </p:cNvSpPr>
              <p:nvPr/>
            </p:nvSpPr>
            <p:spPr bwMode="auto">
              <a:xfrm>
                <a:off x="4234"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7" name="Group 46"/>
              <p:cNvGrpSpPr>
                <a:grpSpLocks/>
              </p:cNvGrpSpPr>
              <p:nvPr/>
            </p:nvGrpSpPr>
            <p:grpSpPr bwMode="auto">
              <a:xfrm>
                <a:off x="4656" y="2784"/>
                <a:ext cx="240" cy="912"/>
                <a:chOff x="4239" y="2784"/>
                <a:chExt cx="240" cy="912"/>
              </a:xfrm>
            </p:grpSpPr>
            <p:sp>
              <p:nvSpPr>
                <p:cNvPr id="60" name="Rectangle 47"/>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8" name="Group 48"/>
                <p:cNvGrpSpPr>
                  <a:grpSpLocks/>
                </p:cNvGrpSpPr>
                <p:nvPr/>
              </p:nvGrpSpPr>
              <p:grpSpPr bwMode="auto">
                <a:xfrm flipV="1">
                  <a:off x="4239" y="3504"/>
                  <a:ext cx="192" cy="48"/>
                  <a:chOff x="2064" y="1920"/>
                  <a:chExt cx="192" cy="48"/>
                </a:xfrm>
              </p:grpSpPr>
              <p:sp>
                <p:nvSpPr>
                  <p:cNvPr id="66" name="Line 49"/>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67" name="Line 50"/>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62" name="Line 51"/>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63" name="Line 52"/>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64" name="Line 53"/>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65" name="Line 54"/>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57" name="Line 55"/>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58" name="Line 56"/>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grpSp>
        <p:sp>
          <p:nvSpPr>
            <p:cNvPr id="34" name="Oval 58"/>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sp>
        <p:nvSpPr>
          <p:cNvPr id="83" name="Line 59"/>
          <p:cNvSpPr>
            <a:spLocks noChangeShapeType="1"/>
          </p:cNvSpPr>
          <p:nvPr/>
        </p:nvSpPr>
        <p:spPr bwMode="auto">
          <a:xfrm flipH="1">
            <a:off x="11052808" y="3640302"/>
            <a:ext cx="3162804" cy="2502912"/>
          </a:xfrm>
          <a:prstGeom prst="line">
            <a:avLst/>
          </a:prstGeom>
          <a:noFill/>
          <a:ln w="9525">
            <a:solidFill>
              <a:srgbClr val="FF0000"/>
            </a:solidFill>
            <a:round/>
            <a:headEnd/>
            <a:tailEnd/>
          </a:ln>
        </p:spPr>
        <p:txBody>
          <a:bodyPr/>
          <a:lstStyle/>
          <a:p>
            <a:endParaRPr lang="en-US"/>
          </a:p>
        </p:txBody>
      </p:sp>
      <p:sp>
        <p:nvSpPr>
          <p:cNvPr id="84" name="Line 60"/>
          <p:cNvSpPr>
            <a:spLocks noChangeShapeType="1"/>
          </p:cNvSpPr>
          <p:nvPr/>
        </p:nvSpPr>
        <p:spPr bwMode="auto">
          <a:xfrm>
            <a:off x="14356669" y="3724495"/>
            <a:ext cx="998161" cy="3997390"/>
          </a:xfrm>
          <a:prstGeom prst="line">
            <a:avLst/>
          </a:prstGeom>
          <a:noFill/>
          <a:ln w="9525">
            <a:solidFill>
              <a:srgbClr val="FF0000"/>
            </a:solidFill>
            <a:round/>
            <a:headEnd/>
            <a:tailEnd/>
          </a:ln>
        </p:spPr>
        <p:txBody>
          <a:bodyPr/>
          <a:lstStyle/>
          <a:p>
            <a:endParaRPr lang="en-US"/>
          </a:p>
        </p:txBody>
      </p:sp>
      <p:sp>
        <p:nvSpPr>
          <p:cNvPr id="85" name="Oval 61"/>
          <p:cNvSpPr>
            <a:spLocks noChangeArrowheads="1"/>
          </p:cNvSpPr>
          <p:nvPr/>
        </p:nvSpPr>
        <p:spPr bwMode="auto">
          <a:xfrm>
            <a:off x="14389187" y="3607329"/>
            <a:ext cx="206088" cy="144462"/>
          </a:xfrm>
          <a:prstGeom prst="ellipse">
            <a:avLst/>
          </a:prstGeom>
          <a:noFill/>
          <a:ln w="9525">
            <a:solidFill>
              <a:srgbClr val="FF0000"/>
            </a:solidFill>
            <a:round/>
            <a:headEnd/>
            <a:tailEnd/>
          </a:ln>
        </p:spPr>
        <p:txBody>
          <a:bodyPr wrap="none" anchor="ctr"/>
          <a:lstStyle/>
          <a:p>
            <a:endParaRPr lang="en-US"/>
          </a:p>
        </p:txBody>
      </p:sp>
      <p:sp>
        <p:nvSpPr>
          <p:cNvPr id="86" name="Line 62"/>
          <p:cNvSpPr>
            <a:spLocks noChangeShapeType="1"/>
          </p:cNvSpPr>
          <p:nvPr/>
        </p:nvSpPr>
        <p:spPr bwMode="auto">
          <a:xfrm>
            <a:off x="14391024" y="3640302"/>
            <a:ext cx="1448131" cy="4648929"/>
          </a:xfrm>
          <a:prstGeom prst="line">
            <a:avLst/>
          </a:prstGeom>
          <a:noFill/>
          <a:ln w="9525">
            <a:solidFill>
              <a:srgbClr val="FF0000"/>
            </a:solidFill>
            <a:round/>
            <a:headEnd/>
            <a:tailEnd/>
          </a:ln>
        </p:spPr>
        <p:txBody>
          <a:bodyPr/>
          <a:lstStyle/>
          <a:p>
            <a:endParaRPr lang="en-US"/>
          </a:p>
        </p:txBody>
      </p:sp>
      <p:sp>
        <p:nvSpPr>
          <p:cNvPr id="87" name="Line 63"/>
          <p:cNvSpPr>
            <a:spLocks noChangeShapeType="1"/>
          </p:cNvSpPr>
          <p:nvPr/>
        </p:nvSpPr>
        <p:spPr bwMode="auto">
          <a:xfrm>
            <a:off x="14542983" y="3640301"/>
            <a:ext cx="4583696" cy="1926697"/>
          </a:xfrm>
          <a:prstGeom prst="line">
            <a:avLst/>
          </a:prstGeom>
          <a:noFill/>
          <a:ln w="9525">
            <a:solidFill>
              <a:srgbClr val="FF0000"/>
            </a:solidFill>
            <a:round/>
            <a:headEnd/>
            <a:tailEnd/>
          </a:ln>
        </p:spPr>
        <p:txBody>
          <a:bodyPr/>
          <a:lstStyle/>
          <a:p>
            <a:endParaRPr lang="en-US"/>
          </a:p>
        </p:txBody>
      </p:sp>
      <p:grpSp>
        <p:nvGrpSpPr>
          <p:cNvPr id="9" name="Group 64"/>
          <p:cNvGrpSpPr>
            <a:grpSpLocks/>
          </p:cNvGrpSpPr>
          <p:nvPr/>
        </p:nvGrpSpPr>
        <p:grpSpPr bwMode="auto">
          <a:xfrm>
            <a:off x="15654424" y="5478991"/>
            <a:ext cx="5355188" cy="5210030"/>
            <a:chOff x="638" y="2432"/>
            <a:chExt cx="1970" cy="1888"/>
          </a:xfrm>
        </p:grpSpPr>
        <p:grpSp>
          <p:nvGrpSpPr>
            <p:cNvPr id="10" name="Group 65"/>
            <p:cNvGrpSpPr>
              <a:grpSpLocks/>
            </p:cNvGrpSpPr>
            <p:nvPr/>
          </p:nvGrpSpPr>
          <p:grpSpPr bwMode="auto">
            <a:xfrm>
              <a:off x="638" y="2704"/>
              <a:ext cx="1766" cy="1180"/>
              <a:chOff x="3024" y="2400"/>
              <a:chExt cx="2256" cy="1440"/>
            </a:xfrm>
          </p:grpSpPr>
          <p:sp>
            <p:nvSpPr>
              <p:cNvPr id="91" name="Line 66"/>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92" name="Line 67"/>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93" name="Rectangle 68"/>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94" name="Line 69"/>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95" name="Line 70"/>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96" name="Line 71"/>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97" name="Line 72"/>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98" name="Line 73"/>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99" name="Line 74"/>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100" name="Line 75"/>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101" name="Line 76"/>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102" name="Line 77"/>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103" name="Line 78"/>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11" name="Group 79"/>
              <p:cNvGrpSpPr>
                <a:grpSpLocks/>
              </p:cNvGrpSpPr>
              <p:nvPr/>
            </p:nvGrpSpPr>
            <p:grpSpPr bwMode="auto">
              <a:xfrm>
                <a:off x="4272" y="2784"/>
                <a:ext cx="240" cy="912"/>
                <a:chOff x="4239" y="2784"/>
                <a:chExt cx="240" cy="912"/>
              </a:xfrm>
            </p:grpSpPr>
            <p:sp>
              <p:nvSpPr>
                <p:cNvPr id="131" name="Rectangle 80"/>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2" name="Group 81"/>
                <p:cNvGrpSpPr>
                  <a:grpSpLocks/>
                </p:cNvGrpSpPr>
                <p:nvPr/>
              </p:nvGrpSpPr>
              <p:grpSpPr bwMode="auto">
                <a:xfrm flipV="1">
                  <a:off x="4239" y="3504"/>
                  <a:ext cx="192" cy="48"/>
                  <a:chOff x="2064" y="1920"/>
                  <a:chExt cx="192" cy="48"/>
                </a:xfrm>
              </p:grpSpPr>
              <p:sp>
                <p:nvSpPr>
                  <p:cNvPr id="137" name="Line 82"/>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38" name="Line 83"/>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33" name="Line 84"/>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34" name="Line 85"/>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35" name="Line 86"/>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36" name="Line 87"/>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05" name="Text Box 88"/>
              <p:cNvSpPr txBox="1">
                <a:spLocks noChangeArrowheads="1"/>
              </p:cNvSpPr>
              <p:nvPr/>
            </p:nvSpPr>
            <p:spPr bwMode="auto">
              <a:xfrm>
                <a:off x="3024" y="3024"/>
                <a:ext cx="87" cy="204"/>
              </a:xfrm>
              <a:prstGeom prst="rect">
                <a:avLst/>
              </a:prstGeom>
              <a:noFill/>
              <a:ln w="9525">
                <a:noFill/>
                <a:miter lim="800000"/>
                <a:headEnd/>
                <a:tailEnd/>
              </a:ln>
            </p:spPr>
            <p:txBody>
              <a:bodyPr wrap="none">
                <a:spAutoFit/>
              </a:bodyPr>
              <a:lstStyle/>
              <a:p>
                <a:endParaRPr lang="en-US" sz="2400" b="1" i="1" dirty="0"/>
              </a:p>
            </p:txBody>
          </p:sp>
          <p:grpSp>
            <p:nvGrpSpPr>
              <p:cNvPr id="13" name="Group 89"/>
              <p:cNvGrpSpPr>
                <a:grpSpLocks/>
              </p:cNvGrpSpPr>
              <p:nvPr/>
            </p:nvGrpSpPr>
            <p:grpSpPr bwMode="auto">
              <a:xfrm>
                <a:off x="5088" y="2784"/>
                <a:ext cx="192" cy="912"/>
                <a:chOff x="4671" y="2784"/>
                <a:chExt cx="192" cy="912"/>
              </a:xfrm>
            </p:grpSpPr>
            <p:sp>
              <p:nvSpPr>
                <p:cNvPr id="124" name="Rectangle 90"/>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125" name="Line 91"/>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126" name="Line 92"/>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127" name="Line 93"/>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128" name="Line 94"/>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129" name="Line 95"/>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107" name="Text Box 97"/>
              <p:cNvSpPr txBox="1">
                <a:spLocks noChangeArrowheads="1"/>
              </p:cNvSpPr>
              <p:nvPr/>
            </p:nvSpPr>
            <p:spPr bwMode="auto">
              <a:xfrm>
                <a:off x="4032" y="3199"/>
                <a:ext cx="87" cy="177"/>
              </a:xfrm>
              <a:prstGeom prst="rect">
                <a:avLst/>
              </a:prstGeom>
              <a:noFill/>
              <a:ln w="9525">
                <a:noFill/>
                <a:miter lim="800000"/>
                <a:headEnd/>
                <a:tailEnd/>
              </a:ln>
            </p:spPr>
            <p:txBody>
              <a:bodyPr wrap="none">
                <a:spAutoFit/>
              </a:bodyPr>
              <a:lstStyle/>
              <a:p>
                <a:endParaRPr lang="en-US" sz="2000" b="1" i="1" dirty="0"/>
              </a:p>
            </p:txBody>
          </p:sp>
          <p:sp>
            <p:nvSpPr>
              <p:cNvPr id="109" name="Line 99"/>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110" name="Line 100"/>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111" name="Text Box 101"/>
              <p:cNvSpPr txBox="1">
                <a:spLocks noChangeArrowheads="1"/>
              </p:cNvSpPr>
              <p:nvPr/>
            </p:nvSpPr>
            <p:spPr bwMode="auto">
              <a:xfrm>
                <a:off x="4235"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14" name="Group 102"/>
              <p:cNvGrpSpPr>
                <a:grpSpLocks/>
              </p:cNvGrpSpPr>
              <p:nvPr/>
            </p:nvGrpSpPr>
            <p:grpSpPr bwMode="auto">
              <a:xfrm>
                <a:off x="4656" y="2784"/>
                <a:ext cx="240" cy="912"/>
                <a:chOff x="4239" y="2784"/>
                <a:chExt cx="240" cy="912"/>
              </a:xfrm>
            </p:grpSpPr>
            <p:sp>
              <p:nvSpPr>
                <p:cNvPr id="116" name="Rectangle 103"/>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5" name="Group 104"/>
                <p:cNvGrpSpPr>
                  <a:grpSpLocks/>
                </p:cNvGrpSpPr>
                <p:nvPr/>
              </p:nvGrpSpPr>
              <p:grpSpPr bwMode="auto">
                <a:xfrm flipV="1">
                  <a:off x="4239" y="3504"/>
                  <a:ext cx="192" cy="48"/>
                  <a:chOff x="2064" y="1920"/>
                  <a:chExt cx="192" cy="48"/>
                </a:xfrm>
              </p:grpSpPr>
              <p:sp>
                <p:nvSpPr>
                  <p:cNvPr id="122" name="Line 105"/>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23" name="Line 106"/>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18" name="Line 107"/>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19" name="Line 108"/>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20" name="Line 109"/>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21" name="Line 110"/>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13" name="Line 111"/>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114" name="Line 112"/>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sp>
            <p:nvSpPr>
              <p:cNvPr id="115" name="Text Box 113"/>
              <p:cNvSpPr txBox="1">
                <a:spLocks noChangeArrowheads="1"/>
              </p:cNvSpPr>
              <p:nvPr/>
            </p:nvSpPr>
            <p:spPr bwMode="auto">
              <a:xfrm>
                <a:off x="4437" y="3205"/>
                <a:ext cx="87" cy="177"/>
              </a:xfrm>
              <a:prstGeom prst="rect">
                <a:avLst/>
              </a:prstGeom>
              <a:noFill/>
              <a:ln w="9525">
                <a:noFill/>
                <a:miter lim="800000"/>
                <a:headEnd/>
                <a:tailEnd/>
              </a:ln>
            </p:spPr>
            <p:txBody>
              <a:bodyPr wrap="none">
                <a:spAutoFit/>
              </a:bodyPr>
              <a:lstStyle/>
              <a:p>
                <a:endParaRPr lang="en-US" sz="2000" b="1" i="1" dirty="0"/>
              </a:p>
            </p:txBody>
          </p:sp>
        </p:grpSp>
        <p:sp>
          <p:nvSpPr>
            <p:cNvPr id="90" name="Oval 114"/>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16" name="Group 115"/>
          <p:cNvGrpSpPr>
            <a:grpSpLocks/>
          </p:cNvGrpSpPr>
          <p:nvPr/>
        </p:nvGrpSpPr>
        <p:grpSpPr bwMode="auto">
          <a:xfrm>
            <a:off x="11395947" y="5957101"/>
            <a:ext cx="10767461" cy="375299"/>
            <a:chOff x="915" y="2614"/>
            <a:chExt cx="3961" cy="136"/>
          </a:xfrm>
        </p:grpSpPr>
        <p:sp>
          <p:nvSpPr>
            <p:cNvPr id="140" name="Line 116"/>
            <p:cNvSpPr>
              <a:spLocks noChangeShapeType="1"/>
            </p:cNvSpPr>
            <p:nvPr/>
          </p:nvSpPr>
          <p:spPr bwMode="auto">
            <a:xfrm>
              <a:off x="915" y="2704"/>
              <a:ext cx="2581" cy="0"/>
            </a:xfrm>
            <a:prstGeom prst="line">
              <a:avLst/>
            </a:prstGeom>
            <a:noFill/>
            <a:ln w="9525">
              <a:solidFill>
                <a:schemeClr val="tx1"/>
              </a:solidFill>
              <a:round/>
              <a:headEnd/>
              <a:tailEnd/>
            </a:ln>
          </p:spPr>
          <p:txBody>
            <a:bodyPr/>
            <a:lstStyle/>
            <a:p>
              <a:endParaRPr lang="en-US"/>
            </a:p>
          </p:txBody>
        </p:sp>
        <p:sp>
          <p:nvSpPr>
            <p:cNvPr id="141" name="Line 117"/>
            <p:cNvSpPr>
              <a:spLocks noChangeShapeType="1"/>
            </p:cNvSpPr>
            <p:nvPr/>
          </p:nvSpPr>
          <p:spPr bwMode="auto">
            <a:xfrm>
              <a:off x="3651" y="2704"/>
              <a:ext cx="1225" cy="0"/>
            </a:xfrm>
            <a:prstGeom prst="line">
              <a:avLst/>
            </a:prstGeom>
            <a:noFill/>
            <a:ln w="9525">
              <a:solidFill>
                <a:schemeClr val="tx1"/>
              </a:solidFill>
              <a:round/>
              <a:headEnd/>
              <a:tailEnd/>
            </a:ln>
          </p:spPr>
          <p:txBody>
            <a:bodyPr/>
            <a:lstStyle/>
            <a:p>
              <a:endParaRPr lang="en-US"/>
            </a:p>
          </p:txBody>
        </p:sp>
        <p:sp>
          <p:nvSpPr>
            <p:cNvPr id="142" name="Rectangle 118"/>
            <p:cNvSpPr>
              <a:spLocks noChangeArrowheads="1"/>
            </p:cNvSpPr>
            <p:nvPr/>
          </p:nvSpPr>
          <p:spPr bwMode="auto">
            <a:xfrm>
              <a:off x="1416"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43" name="Line 119"/>
            <p:cNvSpPr>
              <a:spLocks noChangeShapeType="1"/>
            </p:cNvSpPr>
            <p:nvPr/>
          </p:nvSpPr>
          <p:spPr bwMode="auto">
            <a:xfrm>
              <a:off x="3198" y="2704"/>
              <a:ext cx="453" cy="0"/>
            </a:xfrm>
            <a:prstGeom prst="line">
              <a:avLst/>
            </a:prstGeom>
            <a:noFill/>
            <a:ln w="9525">
              <a:solidFill>
                <a:schemeClr val="tx1"/>
              </a:solidFill>
              <a:round/>
              <a:headEnd/>
              <a:tailEnd/>
            </a:ln>
          </p:spPr>
          <p:txBody>
            <a:bodyPr/>
            <a:lstStyle/>
            <a:p>
              <a:endParaRPr lang="en-US"/>
            </a:p>
          </p:txBody>
        </p:sp>
      </p:grpSp>
      <p:sp>
        <p:nvSpPr>
          <p:cNvPr id="147" name="Text Box 32"/>
          <p:cNvSpPr txBox="1">
            <a:spLocks noChangeArrowheads="1"/>
          </p:cNvSpPr>
          <p:nvPr/>
        </p:nvSpPr>
        <p:spPr bwMode="auto">
          <a:xfrm>
            <a:off x="16430110" y="7131847"/>
            <a:ext cx="554960" cy="707886"/>
          </a:xfrm>
          <a:prstGeom prst="rect">
            <a:avLst/>
          </a:prstGeom>
          <a:noFill/>
          <a:ln w="9525">
            <a:noFill/>
            <a:miter lim="800000"/>
            <a:headEnd/>
            <a:tailEnd/>
          </a:ln>
        </p:spPr>
        <p:txBody>
          <a:bodyPr wrap="none">
            <a:spAutoFit/>
          </a:bodyPr>
          <a:lstStyle/>
          <a:p>
            <a:r>
              <a:rPr lang="en-US" sz="4000" b="1" i="1" dirty="0"/>
              <a:t>C</a:t>
            </a:r>
          </a:p>
        </p:txBody>
      </p:sp>
      <p:sp>
        <p:nvSpPr>
          <p:cNvPr id="148" name="TextBox 47"/>
          <p:cNvSpPr txBox="1">
            <a:spLocks noChangeArrowheads="1"/>
          </p:cNvSpPr>
          <p:nvPr/>
        </p:nvSpPr>
        <p:spPr bwMode="auto">
          <a:xfrm>
            <a:off x="16985070" y="1815410"/>
            <a:ext cx="11002837" cy="969496"/>
          </a:xfrm>
          <a:prstGeom prst="rect">
            <a:avLst/>
          </a:prstGeom>
          <a:noFill/>
          <a:ln w="9525">
            <a:noFill/>
            <a:miter lim="800000"/>
            <a:headEnd/>
            <a:tailEnd/>
          </a:ln>
        </p:spPr>
        <p:txBody>
          <a:bodyPr wrap="square">
            <a:spAutoFit/>
          </a:bodyPr>
          <a:lstStyle/>
          <a:p>
            <a:r>
              <a:rPr lang="en-US" b="1" dirty="0">
                <a:solidFill>
                  <a:srgbClr val="FF0000"/>
                </a:solidFill>
              </a:rPr>
              <a:t>Dendrite</a:t>
            </a:r>
            <a:endParaRPr lang="en-US" dirty="0">
              <a:solidFill>
                <a:srgbClr val="FF0000"/>
              </a:solidFill>
            </a:endParaRPr>
          </a:p>
        </p:txBody>
      </p:sp>
      <p:sp>
        <p:nvSpPr>
          <p:cNvPr id="149"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4.2</a:t>
            </a:r>
            <a:r>
              <a:rPr lang="en-US" sz="6600" dirty="0">
                <a:solidFill>
                  <a:srgbClr val="FF0000"/>
                </a:solidFill>
                <a:latin typeface="Impact" charset="0"/>
                <a:ea typeface="ＭＳ Ｐゴシック" charset="0"/>
                <a:cs typeface="Impact" charset="0"/>
              </a:rPr>
              <a:t>. Cable equation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12544206" y="5082249"/>
            <a:ext cx="7911398" cy="969496"/>
          </a:xfrm>
          <a:prstGeom prst="rect">
            <a:avLst/>
          </a:prstGeom>
          <a:noFill/>
        </p:spPr>
        <p:txBody>
          <a:bodyPr wrap="square" rtlCol="0">
            <a:spAutoFit/>
          </a:bodyPr>
          <a:lstStyle/>
          <a:p>
            <a:r>
              <a:rPr lang="en-US" dirty="0"/>
              <a:t>    </a:t>
            </a:r>
            <a:r>
              <a:rPr lang="en-US" i="1" dirty="0"/>
              <a:t>R</a:t>
            </a:r>
            <a:r>
              <a:rPr lang="en-US" sz="3600" i="1" dirty="0"/>
              <a:t>L</a:t>
            </a:r>
            <a:endParaRPr lang="en-US" i="1" dirty="0"/>
          </a:p>
        </p:txBody>
      </p:sp>
      <p:sp>
        <p:nvSpPr>
          <p:cNvPr id="152" name="Rectangle 118"/>
          <p:cNvSpPr>
            <a:spLocks noChangeArrowheads="1"/>
          </p:cNvSpPr>
          <p:nvPr/>
        </p:nvSpPr>
        <p:spPr bwMode="auto">
          <a:xfrm>
            <a:off x="18397158" y="5989186"/>
            <a:ext cx="1234140" cy="375299"/>
          </a:xfrm>
          <a:prstGeom prst="rect">
            <a:avLst/>
          </a:prstGeom>
          <a:solidFill>
            <a:schemeClr val="folHlink"/>
          </a:solidFill>
          <a:ln w="9525">
            <a:solidFill>
              <a:schemeClr val="tx1"/>
            </a:solidFill>
            <a:miter lim="800000"/>
            <a:headEnd/>
            <a:tailEnd/>
          </a:ln>
        </p:spPr>
        <p:txBody>
          <a:bodyPr wrap="none" anchor="ct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Cable equation</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06260" name="Object 20"/>
              <p:cNvSpPr txBox="1"/>
              <p:nvPr/>
            </p:nvSpPr>
            <p:spPr bwMode="auto">
              <a:xfrm>
                <a:off x="10972800" y="3057902"/>
                <a:ext cx="10466337" cy="165847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0972800" y="3057902"/>
                <a:ext cx="10466337" cy="16584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bject 20"/>
              <p:cNvSpPr txBox="1"/>
              <p:nvPr/>
            </p:nvSpPr>
            <p:spPr bwMode="auto">
              <a:xfrm>
                <a:off x="11256130" y="5523127"/>
                <a:ext cx="3643312" cy="1611312"/>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𝑙𝑒𝑎𝑘</m:t>
                      </m:r>
                    </m:oMath>
                  </m:oMathPara>
                </a14:m>
                <a:endParaRPr lang="zh-CN" altLang="en-US"/>
              </a:p>
            </p:txBody>
          </p:sp>
        </mc:Choice>
        <mc:Fallback>
          <p:sp>
            <p:nvSpPr>
              <p:cNvPr id="6" name="Object 20"/>
              <p:cNvSpPr txBox="1">
                <a:spLocks noRot="1" noChangeAspect="1" noMove="1" noResize="1" noEditPoints="1" noAdjustHandles="1" noChangeArrowheads="1" noChangeShapeType="1" noTextEdit="1"/>
              </p:cNvSpPr>
              <p:nvPr/>
            </p:nvSpPr>
            <p:spPr bwMode="auto">
              <a:xfrm>
                <a:off x="11256130" y="5523127"/>
                <a:ext cx="3643312" cy="1611312"/>
              </a:xfrm>
              <a:prstGeom prst="rect">
                <a:avLst/>
              </a:prstGeom>
              <a:blipFill>
                <a:blip r:embed="rId4"/>
                <a:stretch>
                  <a:fillRect/>
                </a:stretch>
              </a:blipFill>
            </p:spPr>
            <p:txBody>
              <a:bodyPr/>
              <a:lstStyle/>
              <a:p>
                <a:r>
                  <a:rPr lang="zh-CN" altLang="en-US">
                    <a:noFill/>
                  </a:rPr>
                  <a:t> </a:t>
                </a:r>
              </a:p>
            </p:txBody>
          </p:sp>
        </mc:Fallback>
      </mc:AlternateContent>
      <p:sp>
        <p:nvSpPr>
          <p:cNvPr id="9" name="TextBox 8"/>
          <p:cNvSpPr txBox="1"/>
          <p:nvPr/>
        </p:nvSpPr>
        <p:spPr>
          <a:xfrm>
            <a:off x="15845939" y="5819805"/>
            <a:ext cx="5513048" cy="969496"/>
          </a:xfrm>
          <a:prstGeom prst="rect">
            <a:avLst/>
          </a:prstGeom>
          <a:noFill/>
        </p:spPr>
        <p:txBody>
          <a:bodyPr wrap="none" rtlCol="0">
            <a:spAutoFit/>
          </a:bodyPr>
          <a:lstStyle/>
          <a:p>
            <a:r>
              <a:rPr lang="en-US" dirty="0"/>
              <a:t>passive dendrite</a:t>
            </a:r>
          </a:p>
        </p:txBody>
      </p:sp>
      <mc:AlternateContent xmlns:mc="http://schemas.openxmlformats.org/markup-compatibility/2006">
        <mc:Choice xmlns:a14="http://schemas.microsoft.com/office/drawing/2010/main" Requires="a14">
          <p:sp>
            <p:nvSpPr>
              <p:cNvPr id="7" name="Object 20"/>
              <p:cNvSpPr txBox="1"/>
              <p:nvPr/>
            </p:nvSpPr>
            <p:spPr bwMode="auto">
              <a:xfrm>
                <a:off x="11352213" y="8167688"/>
                <a:ext cx="4702175" cy="1609725"/>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𝑁𝑎</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7" name="Object 20"/>
              <p:cNvSpPr txBox="1">
                <a:spLocks noRot="1" noChangeAspect="1" noMove="1" noResize="1" noEditPoints="1" noAdjustHandles="1" noChangeArrowheads="1" noChangeShapeType="1" noTextEdit="1"/>
              </p:cNvSpPr>
              <p:nvPr/>
            </p:nvSpPr>
            <p:spPr bwMode="auto">
              <a:xfrm>
                <a:off x="11352213" y="8167688"/>
                <a:ext cx="4702175" cy="1609725"/>
              </a:xfrm>
              <a:prstGeom prst="rect">
                <a:avLst/>
              </a:prstGeom>
              <a:blipFill>
                <a:blip r:embed="rId5"/>
                <a:stretch>
                  <a:fillRect/>
                </a:stretch>
              </a:blipFill>
            </p:spPr>
            <p:txBody>
              <a:bodyPr/>
              <a:lstStyle/>
              <a:p>
                <a:r>
                  <a:rPr lang="zh-CN" altLang="en-US">
                    <a:noFill/>
                  </a:rPr>
                  <a:t> </a:t>
                </a:r>
              </a:p>
            </p:txBody>
          </p:sp>
        </mc:Fallback>
      </mc:AlternateContent>
      <p:sp>
        <p:nvSpPr>
          <p:cNvPr id="11" name="TextBox 10"/>
          <p:cNvSpPr txBox="1"/>
          <p:nvPr/>
        </p:nvSpPr>
        <p:spPr>
          <a:xfrm>
            <a:off x="16094415" y="8167688"/>
            <a:ext cx="4943982" cy="969496"/>
          </a:xfrm>
          <a:prstGeom prst="rect">
            <a:avLst/>
          </a:prstGeom>
          <a:noFill/>
        </p:spPr>
        <p:txBody>
          <a:bodyPr wrap="none" rtlCol="0">
            <a:spAutoFit/>
          </a:bodyPr>
          <a:lstStyle/>
          <a:p>
            <a:r>
              <a:rPr lang="en-US" dirty="0"/>
              <a:t>active dendrite</a:t>
            </a:r>
          </a:p>
        </p:txBody>
      </p:sp>
      <mc:AlternateContent xmlns:mc="http://schemas.openxmlformats.org/markup-compatibility/2006">
        <mc:Choice xmlns:a14="http://schemas.microsoft.com/office/drawing/2010/main" Requires="a14">
          <p:sp>
            <p:nvSpPr>
              <p:cNvPr id="8" name="Object 20"/>
              <p:cNvSpPr txBox="1"/>
              <p:nvPr/>
            </p:nvSpPr>
            <p:spPr bwMode="auto">
              <a:xfrm>
                <a:off x="11476038" y="9993313"/>
                <a:ext cx="4533900" cy="1609725"/>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8" name="Object 20"/>
              <p:cNvSpPr txBox="1">
                <a:spLocks noRot="1" noChangeAspect="1" noMove="1" noResize="1" noEditPoints="1" noAdjustHandles="1" noChangeArrowheads="1" noChangeShapeType="1" noTextEdit="1"/>
              </p:cNvSpPr>
              <p:nvPr/>
            </p:nvSpPr>
            <p:spPr bwMode="auto">
              <a:xfrm>
                <a:off x="11476038" y="9993313"/>
                <a:ext cx="4533900" cy="1609725"/>
              </a:xfrm>
              <a:prstGeom prst="rect">
                <a:avLst/>
              </a:prstGeom>
              <a:blipFill>
                <a:blip r:embed="rId6"/>
                <a:stretch>
                  <a:fillRect/>
                </a:stretch>
              </a:blipFill>
            </p:spPr>
            <p:txBody>
              <a:bodyPr/>
              <a:lstStyle/>
              <a:p>
                <a:r>
                  <a:rPr lang="zh-CN" altLang="en-US">
                    <a:noFill/>
                  </a:rPr>
                  <a:t> </a:t>
                </a:r>
              </a:p>
            </p:txBody>
          </p:sp>
        </mc:Fallback>
      </mc:AlternateContent>
      <p:sp>
        <p:nvSpPr>
          <p:cNvPr id="13" name="TextBox 12"/>
          <p:cNvSpPr txBox="1"/>
          <p:nvPr/>
        </p:nvSpPr>
        <p:spPr>
          <a:xfrm>
            <a:off x="16246815" y="10316125"/>
            <a:ext cx="1771639" cy="969496"/>
          </a:xfrm>
          <a:prstGeom prst="rect">
            <a:avLst/>
          </a:prstGeom>
          <a:noFill/>
        </p:spPr>
        <p:txBody>
          <a:bodyPr wrap="none" rtlCol="0">
            <a:spAutoFit/>
          </a:bodyPr>
          <a:lstStyle/>
          <a:p>
            <a:r>
              <a:rPr lang="en-US" dirty="0"/>
              <a:t>axon</a:t>
            </a:r>
          </a:p>
        </p:txBody>
      </p:sp>
      <p:sp>
        <p:nvSpPr>
          <p:cNvPr id="14" name="Rounded Rectangle 13"/>
          <p:cNvSpPr/>
          <p:nvPr/>
        </p:nvSpPr>
        <p:spPr>
          <a:xfrm>
            <a:off x="10972800" y="5523127"/>
            <a:ext cx="10386187" cy="1826419"/>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Derivation for passive cable</a:t>
            </a:r>
          </a:p>
        </p:txBody>
      </p:sp>
      <p:cxnSp>
        <p:nvCxnSpPr>
          <p:cNvPr id="41" name="Straight Connector 40"/>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06260" name="Object 20"/>
              <p:cNvSpPr txBox="1"/>
              <p:nvPr/>
            </p:nvSpPr>
            <p:spPr bwMode="auto">
              <a:xfrm>
                <a:off x="506463" y="1399425"/>
                <a:ext cx="10466337" cy="165847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506463" y="1399425"/>
                <a:ext cx="10466337" cy="16584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bject 20"/>
              <p:cNvSpPr txBox="1"/>
              <p:nvPr/>
            </p:nvSpPr>
            <p:spPr bwMode="auto">
              <a:xfrm>
                <a:off x="10935540" y="3057902"/>
                <a:ext cx="3643312" cy="1611312"/>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𝑙𝑒𝑎𝑘</m:t>
                      </m:r>
                    </m:oMath>
                  </m:oMathPara>
                </a14:m>
                <a:endParaRPr lang="zh-CN" altLang="en-US"/>
              </a:p>
            </p:txBody>
          </p:sp>
        </mc:Choice>
        <mc:Fallback>
          <p:sp>
            <p:nvSpPr>
              <p:cNvPr id="6" name="Object 20"/>
              <p:cNvSpPr txBox="1">
                <a:spLocks noRot="1" noChangeAspect="1" noMove="1" noResize="1" noEditPoints="1" noAdjustHandles="1" noChangeArrowheads="1" noChangeShapeType="1" noTextEdit="1"/>
              </p:cNvSpPr>
              <p:nvPr/>
            </p:nvSpPr>
            <p:spPr bwMode="auto">
              <a:xfrm>
                <a:off x="10935540" y="3057902"/>
                <a:ext cx="3643312" cy="1611312"/>
              </a:xfrm>
              <a:prstGeom prst="rect">
                <a:avLst/>
              </a:prstGeom>
              <a:blipFill>
                <a:blip r:embed="rId4"/>
                <a:stretch>
                  <a:fillRect/>
                </a:stretch>
              </a:blipFill>
            </p:spPr>
            <p:txBody>
              <a:bodyPr/>
              <a:lstStyle/>
              <a:p>
                <a:r>
                  <a:rPr lang="zh-CN" altLang="en-US">
                    <a:noFill/>
                  </a:rPr>
                  <a:t> </a:t>
                </a:r>
              </a:p>
            </p:txBody>
          </p:sp>
        </mc:Fallback>
      </mc:AlternateContent>
      <p:sp>
        <p:nvSpPr>
          <p:cNvPr id="9" name="TextBox 8"/>
          <p:cNvSpPr txBox="1"/>
          <p:nvPr/>
        </p:nvSpPr>
        <p:spPr>
          <a:xfrm>
            <a:off x="15525349" y="3354580"/>
            <a:ext cx="5513048" cy="969496"/>
          </a:xfrm>
          <a:prstGeom prst="rect">
            <a:avLst/>
          </a:prstGeom>
          <a:noFill/>
        </p:spPr>
        <p:txBody>
          <a:bodyPr wrap="none" rtlCol="0">
            <a:spAutoFit/>
          </a:bodyPr>
          <a:lstStyle/>
          <a:p>
            <a:r>
              <a:rPr lang="en-US" dirty="0"/>
              <a:t>passive dendrite</a:t>
            </a:r>
          </a:p>
        </p:txBody>
      </p:sp>
      <p:sp>
        <p:nvSpPr>
          <p:cNvPr id="14" name="Rounded Rectangle 13"/>
          <p:cNvSpPr/>
          <p:nvPr/>
        </p:nvSpPr>
        <p:spPr>
          <a:xfrm>
            <a:off x="10652210" y="3057902"/>
            <a:ext cx="10386187" cy="1826419"/>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Object 6"/>
              <p:cNvSpPr txBox="1"/>
              <p:nvPr/>
            </p:nvSpPr>
            <p:spPr bwMode="auto">
              <a:xfrm>
                <a:off x="16910883" y="5253706"/>
                <a:ext cx="2784475" cy="19335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r>
                        <a:rPr lang="zh-CN" altLang="en-US" i="1">
                          <a:solidFill>
                            <a:srgbClr val="000000"/>
                          </a:solidFill>
                          <a:latin typeface="Cambria Math" panose="02040503050406030204" pitchFamily="18" charset="0"/>
                        </a:rPr>
                        <m:t>𝑑𝑥</m:t>
                      </m:r>
                    </m:oMath>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𝑑𝑥</m:t>
                      </m:r>
                    </m:oMath>
                  </m:oMathPara>
                </a14:m>
                <a:endParaRPr lang="zh-CN" altLang="en-US"/>
              </a:p>
            </p:txBody>
          </p:sp>
        </mc:Choice>
        <mc:Fallback>
          <p:sp>
            <p:nvSpPr>
              <p:cNvPr id="2" name="Object 6"/>
              <p:cNvSpPr txBox="1">
                <a:spLocks noRot="1" noChangeAspect="1" noMove="1" noResize="1" noEditPoints="1" noAdjustHandles="1" noChangeArrowheads="1" noChangeShapeType="1" noTextEdit="1"/>
              </p:cNvSpPr>
              <p:nvPr/>
            </p:nvSpPr>
            <p:spPr bwMode="auto">
              <a:xfrm>
                <a:off x="16910883" y="5253706"/>
                <a:ext cx="2784475" cy="19335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7"/>
              <p:cNvSpPr txBox="1"/>
              <p:nvPr/>
            </p:nvSpPr>
            <p:spPr bwMode="auto">
              <a:xfrm>
                <a:off x="16910883" y="9469689"/>
                <a:ext cx="3262312" cy="165893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den>
                      </m:f>
                    </m:oMath>
                  </m:oMathPara>
                </a14:m>
                <a:endParaRPr lang="zh-CN" altLang="en-US"/>
              </a:p>
            </p:txBody>
          </p:sp>
        </mc:Choice>
        <mc:Fallback>
          <p:sp>
            <p:nvSpPr>
              <p:cNvPr id="3" name="Object 7"/>
              <p:cNvSpPr txBox="1">
                <a:spLocks noRot="1" noChangeAspect="1" noMove="1" noResize="1" noEditPoints="1" noAdjustHandles="1" noChangeArrowheads="1" noChangeShapeType="1" noTextEdit="1"/>
              </p:cNvSpPr>
              <p:nvPr/>
            </p:nvSpPr>
            <p:spPr bwMode="auto">
              <a:xfrm>
                <a:off x="16910883" y="9469689"/>
                <a:ext cx="3262312" cy="165893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20"/>
              <p:cNvSpPr txBox="1"/>
              <p:nvPr/>
            </p:nvSpPr>
            <p:spPr bwMode="auto">
              <a:xfrm>
                <a:off x="1317625" y="9844088"/>
                <a:ext cx="8770938" cy="156368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𝑚</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5" name="Object 20"/>
              <p:cNvSpPr txBox="1">
                <a:spLocks noRot="1" noChangeAspect="1" noMove="1" noResize="1" noEditPoints="1" noAdjustHandles="1" noChangeArrowheads="1" noChangeShapeType="1" noTextEdit="1"/>
              </p:cNvSpPr>
              <p:nvPr/>
            </p:nvSpPr>
            <p:spPr bwMode="auto">
              <a:xfrm>
                <a:off x="1317625" y="9844088"/>
                <a:ext cx="8770938" cy="1563687"/>
              </a:xfrm>
              <a:prstGeom prst="rect">
                <a:avLst/>
              </a:prstGeom>
              <a:blipFill>
                <a:blip r:embed="rId7"/>
                <a:stretch>
                  <a:fillRect/>
                </a:stretch>
              </a:blipFill>
            </p:spPr>
            <p:txBody>
              <a:bodyPr/>
              <a:lstStyle/>
              <a:p>
                <a:r>
                  <a:rPr lang="zh-CN" altLang="en-US">
                    <a:noFill/>
                  </a:rPr>
                  <a:t> </a:t>
                </a:r>
              </a:p>
            </p:txBody>
          </p:sp>
        </mc:Fallback>
      </mc:AlternateContent>
      <p:sp>
        <p:nvSpPr>
          <p:cNvPr id="11" name="TextBox 10"/>
          <p:cNvSpPr txBox="1"/>
          <p:nvPr/>
        </p:nvSpPr>
        <p:spPr>
          <a:xfrm>
            <a:off x="3436883" y="7187281"/>
            <a:ext cx="5024132" cy="969496"/>
          </a:xfrm>
          <a:prstGeom prst="rect">
            <a:avLst/>
          </a:prstGeom>
          <a:noFill/>
        </p:spPr>
        <p:txBody>
          <a:bodyPr wrap="none" rtlCol="0">
            <a:spAutoFit/>
          </a:bodyPr>
          <a:lstStyle/>
          <a:p>
            <a:r>
              <a:rPr lang="en-US" dirty="0"/>
              <a:t>See exercise 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B8F4F1-32AD-4249-B9FE-A3D126F0C531}"/>
              </a:ext>
            </a:extLst>
          </p:cNvPr>
          <p:cNvPicPr>
            <a:picLocks noChangeAspect="1"/>
          </p:cNvPicPr>
          <p:nvPr/>
        </p:nvPicPr>
        <p:blipFill>
          <a:blip r:embed="rId3"/>
          <a:stretch>
            <a:fillRect/>
          </a:stretch>
        </p:blipFill>
        <p:spPr>
          <a:xfrm>
            <a:off x="-1" y="-27081"/>
            <a:ext cx="21607463" cy="12209646"/>
          </a:xfrm>
          <a:prstGeom prst="rect">
            <a:avLst/>
          </a:prstGeom>
        </p:spPr>
      </p:pic>
    </p:spTree>
    <p:extLst>
      <p:ext uri="{BB962C8B-B14F-4D97-AF65-F5344CB8AC3E}">
        <p14:creationId xmlns:p14="http://schemas.microsoft.com/office/powerpoint/2010/main" val="3948907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3" name="Rectangle 3"/>
          <p:cNvSpPr>
            <a:spLocks noChangeArrowheads="1"/>
          </p:cNvSpPr>
          <p:nvPr/>
        </p:nvSpPr>
        <p:spPr bwMode="auto">
          <a:xfrm>
            <a:off x="1" y="1"/>
            <a:ext cx="18118758" cy="2503602"/>
          </a:xfrm>
          <a:prstGeom prst="rect">
            <a:avLst/>
          </a:prstGeom>
          <a:solidFill>
            <a:schemeClr val="bg1"/>
          </a:solidFill>
          <a:ln w="9525">
            <a:noFill/>
            <a:miter lim="800000"/>
            <a:headEnd/>
            <a:tailEnd/>
          </a:ln>
        </p:spPr>
        <p:txBody>
          <a:bodyPr wrap="none" lIns="192911" tIns="96455" rIns="192911" bIns="96455" anchor="ctr"/>
          <a:lstStyle/>
          <a:p>
            <a:endParaRPr lang="en-US" dirty="0"/>
          </a:p>
        </p:txBody>
      </p:sp>
      <p:sp>
        <p:nvSpPr>
          <p:cNvPr id="46084" name="Rectangle 4"/>
          <p:cNvSpPr>
            <a:spLocks noChangeArrowheads="1"/>
          </p:cNvSpPr>
          <p:nvPr/>
        </p:nvSpPr>
        <p:spPr bwMode="auto">
          <a:xfrm>
            <a:off x="14461247" y="1"/>
            <a:ext cx="7146217" cy="4799038"/>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pic>
        <p:nvPicPr>
          <p:cNvPr id="46089" name="Picture 5" descr="\begin{minipage}{0.45\textwidth}&#10;{\bf A}&#10;\par\centerline{\includegraphics[width...&#10;...rline{\includegraphics[width=\textwidth]{voltage_traces_t.ps.gz}} \end{minipage}"/>
          <p:cNvPicPr>
            <a:picLocks noChangeAspect="1" noChangeArrowheads="1"/>
          </p:cNvPicPr>
          <p:nvPr/>
        </p:nvPicPr>
        <p:blipFill>
          <a:blip r:embed="rId6" cstate="print"/>
          <a:srcRect/>
          <a:stretch>
            <a:fillRect/>
          </a:stretch>
        </p:blipFill>
        <p:spPr bwMode="auto">
          <a:xfrm>
            <a:off x="11391368" y="5437599"/>
            <a:ext cx="19162204" cy="5105658"/>
          </a:xfrm>
          <a:prstGeom prst="rect">
            <a:avLst/>
          </a:prstGeom>
          <a:noFill/>
          <a:ln w="9525">
            <a:noFill/>
            <a:miter lim="800000"/>
            <a:headEnd/>
            <a:tailEnd/>
          </a:ln>
        </p:spPr>
      </p:pic>
      <p:pic>
        <p:nvPicPr>
          <p:cNvPr id="46090" name="Picture 3" descr="cajal-neuron"/>
          <p:cNvPicPr>
            <a:picLocks noChangeAspect="1" noChangeArrowheads="1"/>
          </p:cNvPicPr>
          <p:nvPr/>
        </p:nvPicPr>
        <p:blipFill>
          <a:blip r:embed="rId7" cstate="print"/>
          <a:srcRect/>
          <a:stretch>
            <a:fillRect/>
          </a:stretch>
        </p:blipFill>
        <p:spPr bwMode="auto">
          <a:xfrm>
            <a:off x="6414717" y="-3550051"/>
            <a:ext cx="13272084" cy="9117049"/>
          </a:xfrm>
          <a:prstGeom prst="rect">
            <a:avLst/>
          </a:prstGeom>
          <a:noFill/>
          <a:ln w="9525">
            <a:noFill/>
            <a:miter lim="800000"/>
            <a:headEnd/>
            <a:tailEnd/>
          </a:ln>
        </p:spPr>
      </p:pic>
      <p:sp>
        <p:nvSpPr>
          <p:cNvPr id="46091" name="Text Box 5"/>
          <p:cNvSpPr txBox="1">
            <a:spLocks noChangeArrowheads="1"/>
          </p:cNvSpPr>
          <p:nvPr/>
        </p:nvSpPr>
        <p:spPr bwMode="auto">
          <a:xfrm>
            <a:off x="442654" y="9421004"/>
            <a:ext cx="10482019" cy="871902"/>
          </a:xfrm>
          <a:prstGeom prst="rect">
            <a:avLst/>
          </a:prstGeom>
          <a:noFill/>
          <a:ln w="9525">
            <a:solidFill>
              <a:srgbClr val="FF0000"/>
            </a:solidFill>
            <a:miter lim="800000"/>
            <a:headEnd/>
            <a:tailEnd/>
          </a:ln>
        </p:spPr>
        <p:txBody>
          <a:bodyPr wrap="square" lIns="192911" tIns="96455" rIns="192911" bIns="96455">
            <a:spAutoFit/>
          </a:bodyPr>
          <a:lstStyle/>
          <a:p>
            <a:r>
              <a:rPr lang="fr-CH" sz="4400" b="1" dirty="0" err="1"/>
              <a:t>Stimulate</a:t>
            </a:r>
            <a:r>
              <a:rPr lang="fr-CH" sz="4400" b="1" dirty="0"/>
              <a:t> dendrite, </a:t>
            </a:r>
            <a:r>
              <a:rPr lang="fr-CH" sz="4400" b="1" dirty="0" err="1"/>
              <a:t>measure</a:t>
            </a:r>
            <a:r>
              <a:rPr lang="fr-CH" sz="4400" b="1" dirty="0"/>
              <a:t> </a:t>
            </a:r>
            <a:r>
              <a:rPr lang="fr-CH" sz="4400" b="1" dirty="0" err="1"/>
              <a:t>at</a:t>
            </a:r>
            <a:r>
              <a:rPr lang="fr-CH" sz="4400" b="1" dirty="0"/>
              <a:t> soma</a:t>
            </a:r>
          </a:p>
        </p:txBody>
      </p:sp>
      <p:sp>
        <p:nvSpPr>
          <p:cNvPr id="46092" name="Rectangle 125"/>
          <p:cNvSpPr>
            <a:spLocks noChangeArrowheads="1"/>
          </p:cNvSpPr>
          <p:nvPr/>
        </p:nvSpPr>
        <p:spPr bwMode="auto">
          <a:xfrm>
            <a:off x="2806262" y="-3550051"/>
            <a:ext cx="10698403" cy="5702025"/>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3" name="Rectangle 127"/>
          <p:cNvSpPr>
            <a:spLocks noChangeArrowheads="1"/>
          </p:cNvSpPr>
          <p:nvPr/>
        </p:nvSpPr>
        <p:spPr bwMode="auto">
          <a:xfrm>
            <a:off x="15867981"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4" name="Rectangle 128"/>
          <p:cNvSpPr>
            <a:spLocks noChangeArrowheads="1"/>
          </p:cNvSpPr>
          <p:nvPr/>
        </p:nvSpPr>
        <p:spPr bwMode="auto">
          <a:xfrm>
            <a:off x="13504665" y="1012694"/>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6" name="Rectangle 130"/>
          <p:cNvSpPr>
            <a:spLocks noChangeArrowheads="1"/>
          </p:cNvSpPr>
          <p:nvPr/>
        </p:nvSpPr>
        <p:spPr bwMode="auto">
          <a:xfrm>
            <a:off x="8609225"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grpSp>
        <p:nvGrpSpPr>
          <p:cNvPr id="2" name="Group 135"/>
          <p:cNvGrpSpPr>
            <a:grpSpLocks/>
          </p:cNvGrpSpPr>
          <p:nvPr/>
        </p:nvGrpSpPr>
        <p:grpSpPr bwMode="auto">
          <a:xfrm>
            <a:off x="14011091" y="3797599"/>
            <a:ext cx="866548" cy="2168851"/>
            <a:chOff x="571472" y="1714488"/>
            <a:chExt cx="366714" cy="1223970"/>
          </a:xfrm>
        </p:grpSpPr>
        <p:cxnSp>
          <p:nvCxnSpPr>
            <p:cNvPr id="46109" name="Straight Connector 132"/>
            <p:cNvCxnSpPr>
              <a:cxnSpLocks noChangeShapeType="1"/>
            </p:cNvCxnSpPr>
            <p:nvPr/>
          </p:nvCxnSpPr>
          <p:spPr bwMode="auto">
            <a:xfrm rot="16200000" flipH="1">
              <a:off x="142844" y="2143116"/>
              <a:ext cx="1071570" cy="214314"/>
            </a:xfrm>
            <a:prstGeom prst="line">
              <a:avLst/>
            </a:prstGeom>
            <a:noFill/>
            <a:ln w="9525" algn="ctr">
              <a:solidFill>
                <a:srgbClr val="000099"/>
              </a:solidFill>
              <a:round/>
              <a:headEnd/>
              <a:tailEnd/>
            </a:ln>
          </p:spPr>
        </p:cxnSp>
        <p:cxnSp>
          <p:nvCxnSpPr>
            <p:cNvPr id="46110" name="Straight Connector 133"/>
            <p:cNvCxnSpPr>
              <a:cxnSpLocks noChangeShapeType="1"/>
            </p:cNvCxnSpPr>
            <p:nvPr/>
          </p:nvCxnSpPr>
          <p:spPr bwMode="auto">
            <a:xfrm rot="16200000" flipH="1">
              <a:off x="142844" y="2143116"/>
              <a:ext cx="1223970" cy="366714"/>
            </a:xfrm>
            <a:prstGeom prst="line">
              <a:avLst/>
            </a:prstGeom>
            <a:noFill/>
            <a:ln w="9525" algn="ctr">
              <a:solidFill>
                <a:srgbClr val="000099"/>
              </a:solidFill>
              <a:round/>
              <a:headEnd/>
              <a:tailEnd/>
            </a:ln>
          </p:spPr>
        </p:cxnSp>
      </p:grpSp>
      <p:grpSp>
        <p:nvGrpSpPr>
          <p:cNvPr id="3" name="Group 136"/>
          <p:cNvGrpSpPr>
            <a:grpSpLocks/>
          </p:cNvGrpSpPr>
          <p:nvPr/>
        </p:nvGrpSpPr>
        <p:grpSpPr bwMode="auto">
          <a:xfrm>
            <a:off x="12469308" y="3797599"/>
            <a:ext cx="866550" cy="2168851"/>
            <a:chOff x="571472" y="1714488"/>
            <a:chExt cx="366714" cy="1223970"/>
          </a:xfrm>
        </p:grpSpPr>
        <p:cxnSp>
          <p:nvCxnSpPr>
            <p:cNvPr id="46107" name="Straight Connector 137"/>
            <p:cNvCxnSpPr>
              <a:cxnSpLocks noChangeShapeType="1"/>
            </p:cNvCxnSpPr>
            <p:nvPr/>
          </p:nvCxnSpPr>
          <p:spPr bwMode="auto">
            <a:xfrm rot="16200000" flipH="1">
              <a:off x="142844" y="2143116"/>
              <a:ext cx="1071570" cy="214314"/>
            </a:xfrm>
            <a:prstGeom prst="line">
              <a:avLst/>
            </a:prstGeom>
            <a:noFill/>
            <a:ln w="9525" algn="ctr">
              <a:solidFill>
                <a:srgbClr val="FF0000"/>
              </a:solidFill>
              <a:round/>
              <a:headEnd/>
              <a:tailEnd/>
            </a:ln>
          </p:spPr>
        </p:cxnSp>
        <p:cxnSp>
          <p:nvCxnSpPr>
            <p:cNvPr id="46108" name="Straight Connector 138"/>
            <p:cNvCxnSpPr>
              <a:cxnSpLocks noChangeShapeType="1"/>
            </p:cNvCxnSpPr>
            <p:nvPr/>
          </p:nvCxnSpPr>
          <p:spPr bwMode="auto">
            <a:xfrm rot="16200000" flipH="1">
              <a:off x="142844" y="2143116"/>
              <a:ext cx="1223970" cy="366714"/>
            </a:xfrm>
            <a:prstGeom prst="line">
              <a:avLst/>
            </a:prstGeom>
            <a:noFill/>
            <a:ln w="9525" algn="ctr">
              <a:solidFill>
                <a:srgbClr val="FF0000"/>
              </a:solidFill>
              <a:round/>
              <a:headEnd/>
              <a:tailEnd/>
            </a:ln>
          </p:spPr>
        </p:cxnSp>
      </p:grpSp>
      <p:sp>
        <p:nvSpPr>
          <p:cNvPr id="46099" name="Oval 139"/>
          <p:cNvSpPr>
            <a:spLocks noChangeArrowheads="1"/>
          </p:cNvSpPr>
          <p:nvPr/>
        </p:nvSpPr>
        <p:spPr bwMode="auto">
          <a:xfrm>
            <a:off x="12323008" y="1898801"/>
            <a:ext cx="337617" cy="632932"/>
          </a:xfrm>
          <a:prstGeom prst="ellipse">
            <a:avLst/>
          </a:prstGeom>
          <a:solidFill>
            <a:schemeClr val="accent1"/>
          </a:solidFill>
          <a:ln w="9525" algn="ctr">
            <a:solidFill>
              <a:schemeClr val="tx1"/>
            </a:solidFill>
            <a:round/>
            <a:headEnd/>
            <a:tailEnd/>
          </a:ln>
        </p:spPr>
        <p:txBody>
          <a:bodyPr lIns="192911" tIns="96455" rIns="192911" bIns="96455"/>
          <a:lstStyle/>
          <a:p>
            <a:endParaRPr lang="en-US"/>
          </a:p>
        </p:txBody>
      </p:sp>
      <p:cxnSp>
        <p:nvCxnSpPr>
          <p:cNvPr id="46100" name="Straight Connector 141"/>
          <p:cNvCxnSpPr>
            <a:cxnSpLocks noChangeShapeType="1"/>
            <a:stCxn id="46099" idx="0"/>
          </p:cNvCxnSpPr>
          <p:nvPr/>
        </p:nvCxnSpPr>
        <p:spPr bwMode="auto">
          <a:xfrm rot="5400000" flipH="1" flipV="1">
            <a:off x="15614769" y="-1224154"/>
            <a:ext cx="0" cy="6245908"/>
          </a:xfrm>
          <a:prstGeom prst="line">
            <a:avLst/>
          </a:prstGeom>
          <a:noFill/>
          <a:ln w="9525" algn="ctr">
            <a:solidFill>
              <a:schemeClr val="tx1"/>
            </a:solidFill>
            <a:round/>
            <a:headEnd/>
            <a:tailEnd/>
          </a:ln>
        </p:spPr>
      </p:cxnSp>
      <p:cxnSp>
        <p:nvCxnSpPr>
          <p:cNvPr id="46101" name="Straight Connector 142"/>
          <p:cNvCxnSpPr>
            <a:cxnSpLocks noChangeShapeType="1"/>
          </p:cNvCxnSpPr>
          <p:nvPr/>
        </p:nvCxnSpPr>
        <p:spPr bwMode="auto">
          <a:xfrm rot="5400000" flipH="1" flipV="1">
            <a:off x="15614769" y="-591222"/>
            <a:ext cx="0" cy="6245908"/>
          </a:xfrm>
          <a:prstGeom prst="line">
            <a:avLst/>
          </a:prstGeom>
          <a:noFill/>
          <a:ln w="9525" algn="ctr">
            <a:solidFill>
              <a:schemeClr val="tx1"/>
            </a:solidFill>
            <a:round/>
            <a:headEnd/>
            <a:tailEnd/>
          </a:ln>
        </p:spPr>
      </p:cxnSp>
      <p:sp>
        <p:nvSpPr>
          <p:cNvPr id="46102" name="TextBox 143"/>
          <p:cNvSpPr txBox="1">
            <a:spLocks noChangeArrowheads="1"/>
          </p:cNvSpPr>
          <p:nvPr/>
        </p:nvSpPr>
        <p:spPr bwMode="auto">
          <a:xfrm>
            <a:off x="11886464" y="1080017"/>
            <a:ext cx="2178541" cy="1071957"/>
          </a:xfrm>
          <a:prstGeom prst="rect">
            <a:avLst/>
          </a:prstGeom>
          <a:noFill/>
          <a:ln w="9525">
            <a:noFill/>
            <a:miter lim="800000"/>
            <a:headEnd/>
            <a:tailEnd/>
          </a:ln>
        </p:spPr>
        <p:txBody>
          <a:bodyPr wrap="none" lIns="192911" tIns="96455" rIns="192911" bIns="96455">
            <a:spAutoFit/>
          </a:bodyPr>
          <a:lstStyle/>
          <a:p>
            <a:r>
              <a:rPr lang="en-US" dirty="0"/>
              <a:t>soma</a:t>
            </a:r>
          </a:p>
        </p:txBody>
      </p:sp>
      <p:sp>
        <p:nvSpPr>
          <p:cNvPr id="46103" name="Rectangle 26"/>
          <p:cNvSpPr>
            <a:spLocks noChangeArrowheads="1"/>
          </p:cNvSpPr>
          <p:nvPr/>
        </p:nvSpPr>
        <p:spPr bwMode="auto">
          <a:xfrm>
            <a:off x="6718573" y="1865043"/>
            <a:ext cx="1703088" cy="1403704"/>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4" name="Rectangle 27"/>
          <p:cNvSpPr>
            <a:spLocks noChangeArrowheads="1"/>
          </p:cNvSpPr>
          <p:nvPr/>
        </p:nvSpPr>
        <p:spPr bwMode="auto">
          <a:xfrm>
            <a:off x="15567878" y="4163292"/>
            <a:ext cx="2723441" cy="765146"/>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5" name="Rectangle 28"/>
          <p:cNvSpPr>
            <a:spLocks noChangeArrowheads="1"/>
          </p:cNvSpPr>
          <p:nvPr/>
        </p:nvSpPr>
        <p:spPr bwMode="auto">
          <a:xfrm>
            <a:off x="14547526" y="4416467"/>
            <a:ext cx="2213264" cy="51197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pic>
        <p:nvPicPr>
          <p:cNvPr id="30" name="Picture 5" descr="\begin{minipage}{0.45\textwidth}&#10;{\bf A}&#10;\par\centerline{\includegraphics[width...&#10;...rline{\includegraphics[width=\textwidth]{voltage_traces_t.ps.gz}} \end{minipage}"/>
          <p:cNvPicPr>
            <a:picLocks noChangeAspect="1" noChangeArrowheads="1"/>
          </p:cNvPicPr>
          <p:nvPr/>
        </p:nvPicPr>
        <p:blipFill>
          <a:blip r:embed="rId6" cstate="print"/>
          <a:srcRect/>
          <a:stretch>
            <a:fillRect/>
          </a:stretch>
        </p:blipFill>
        <p:spPr bwMode="auto">
          <a:xfrm>
            <a:off x="-8103474" y="4315344"/>
            <a:ext cx="16047410" cy="5105660"/>
          </a:xfrm>
          <a:prstGeom prst="rect">
            <a:avLst/>
          </a:prstGeom>
          <a:noFill/>
          <a:ln w="9525">
            <a:noFill/>
            <a:miter lim="800000"/>
            <a:headEnd/>
            <a:tailEnd/>
          </a:ln>
        </p:spPr>
      </p:pic>
      <p:sp>
        <p:nvSpPr>
          <p:cNvPr id="31"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4.2</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kumimoji="0" lang="en-US" sz="6600" b="0" i="0" u="none" strike="noStrike" kern="1200" cap="none" spc="0" normalizeH="0" noProof="0" dirty="0" err="1">
                <a:ln>
                  <a:noFill/>
                </a:ln>
                <a:solidFill>
                  <a:srgbClr val="FF0000"/>
                </a:solidFill>
                <a:effectLst/>
                <a:uLnTx/>
                <a:uFillTx/>
                <a:latin typeface="Impact" charset="0"/>
                <a:ea typeface="ＭＳ Ｐゴシック" charset="0"/>
                <a:cs typeface="Impact" charset="0"/>
              </a:rPr>
              <a:t>dendritic</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stimulation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2" name="Straight Connector 31"/>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3" name="Rectangle 26"/>
          <p:cNvSpPr>
            <a:spLocks noChangeArrowheads="1"/>
          </p:cNvSpPr>
          <p:nvPr/>
        </p:nvSpPr>
        <p:spPr bwMode="auto">
          <a:xfrm>
            <a:off x="6241456" y="1964405"/>
            <a:ext cx="5645008" cy="3217207"/>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mc:AlternateContent xmlns:mc="http://schemas.openxmlformats.org/markup-compatibility/2006">
        <mc:Choice xmlns:a14="http://schemas.microsoft.com/office/drawing/2010/main" Requires="a14">
          <p:sp>
            <p:nvSpPr>
              <p:cNvPr id="906260" name="Object 20"/>
              <p:cNvSpPr txBox="1"/>
              <p:nvPr/>
            </p:nvSpPr>
            <p:spPr bwMode="auto">
              <a:xfrm>
                <a:off x="697827" y="2599605"/>
                <a:ext cx="8770938" cy="156368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𝑚</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697827" y="2599605"/>
                <a:ext cx="8770938" cy="1563687"/>
              </a:xfrm>
              <a:prstGeom prst="rect">
                <a:avLst/>
              </a:prstGeom>
              <a:blipFill>
                <a:blip r:embed="rId8"/>
                <a:stretch>
                  <a:fillRect/>
                </a:stretch>
              </a:blipFill>
            </p:spPr>
            <p:txBody>
              <a:bodyPr/>
              <a:lstStyle/>
              <a:p>
                <a:r>
                  <a:rPr lang="zh-CN" altLang="en-US">
                    <a:noFill/>
                  </a:rPr>
                  <a:t> </a:t>
                </a:r>
              </a:p>
            </p:txBody>
          </p:sp>
        </mc:Fallback>
      </mc:AlternateContent>
      <p:sp>
        <p:nvSpPr>
          <p:cNvPr id="35" name="TextBox 34"/>
          <p:cNvSpPr txBox="1"/>
          <p:nvPr/>
        </p:nvSpPr>
        <p:spPr>
          <a:xfrm>
            <a:off x="0" y="1630109"/>
            <a:ext cx="10148932" cy="969496"/>
          </a:xfrm>
          <a:prstGeom prst="rect">
            <a:avLst/>
          </a:prstGeom>
          <a:noFill/>
        </p:spPr>
        <p:txBody>
          <a:bodyPr wrap="none" rtlCol="0">
            <a:spAutoFit/>
          </a:bodyPr>
          <a:lstStyle/>
          <a:p>
            <a:r>
              <a:rPr lang="en-US" dirty="0"/>
              <a:t>passive dendrite/passive cable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Synapses</a:t>
            </a:r>
          </a:p>
        </p:txBody>
      </p:sp>
      <p:cxnSp>
        <p:nvCxnSpPr>
          <p:cNvPr id="14" name="Straight Connector 13"/>
          <p:cNvCxnSpPr/>
          <p:nvPr/>
        </p:nvCxnSpPr>
        <p:spPr>
          <a:xfrm>
            <a:off x="-215313" y="1508294"/>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 name="Group 69"/>
          <p:cNvGrpSpPr>
            <a:grpSpLocks/>
          </p:cNvGrpSpPr>
          <p:nvPr/>
        </p:nvGrpSpPr>
        <p:grpSpPr bwMode="auto">
          <a:xfrm>
            <a:off x="12970508" y="3543726"/>
            <a:ext cx="4578829" cy="4965531"/>
            <a:chOff x="384" y="288"/>
            <a:chExt cx="2016" cy="1872"/>
          </a:xfrm>
        </p:grpSpPr>
        <p:sp>
          <p:nvSpPr>
            <p:cNvPr id="39" name="Oval 71"/>
            <p:cNvSpPr>
              <a:spLocks noChangeArrowheads="1"/>
            </p:cNvSpPr>
            <p:nvPr/>
          </p:nvSpPr>
          <p:spPr bwMode="auto">
            <a:xfrm>
              <a:off x="384" y="288"/>
              <a:ext cx="2016" cy="1872"/>
            </a:xfrm>
            <a:prstGeom prst="ellipse">
              <a:avLst/>
            </a:prstGeom>
            <a:noFill/>
            <a:ln w="9525">
              <a:solidFill>
                <a:srgbClr val="FF0000"/>
              </a:solidFill>
              <a:round/>
              <a:headEnd/>
              <a:tailEnd/>
            </a:ln>
          </p:spPr>
          <p:txBody>
            <a:bodyPr wrap="none" anchor="ctr"/>
            <a:lstStyle/>
            <a:p>
              <a:endParaRPr lang="en-US"/>
            </a:p>
          </p:txBody>
        </p:sp>
        <p:sp>
          <p:nvSpPr>
            <p:cNvPr id="44" name="Freeform 74"/>
            <p:cNvSpPr>
              <a:spLocks/>
            </p:cNvSpPr>
            <p:nvPr/>
          </p:nvSpPr>
          <p:spPr bwMode="auto">
            <a:xfrm>
              <a:off x="384" y="576"/>
              <a:ext cx="880" cy="1168"/>
            </a:xfrm>
            <a:custGeom>
              <a:avLst/>
              <a:gdLst>
                <a:gd name="T0" fmla="*/ 96 w 880"/>
                <a:gd name="T1" fmla="*/ 288 h 1168"/>
                <a:gd name="T2" fmla="*/ 576 w 880"/>
                <a:gd name="T3" fmla="*/ 384 h 1168"/>
                <a:gd name="T4" fmla="*/ 720 w 880"/>
                <a:gd name="T5" fmla="*/ 192 h 1168"/>
                <a:gd name="T6" fmla="*/ 864 w 880"/>
                <a:gd name="T7" fmla="*/ 144 h 1168"/>
                <a:gd name="T8" fmla="*/ 816 w 880"/>
                <a:gd name="T9" fmla="*/ 1056 h 1168"/>
                <a:gd name="T10" fmla="*/ 576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66FFFF"/>
              </a:solidFill>
              <a:round/>
              <a:headEnd/>
              <a:tailEnd/>
            </a:ln>
          </p:spPr>
          <p:txBody>
            <a:bodyPr wrap="none" anchor="ctr"/>
            <a:lstStyle/>
            <a:p>
              <a:endParaRPr lang="en-US"/>
            </a:p>
          </p:txBody>
        </p:sp>
        <p:sp>
          <p:nvSpPr>
            <p:cNvPr id="45" name="Freeform 75"/>
            <p:cNvSpPr>
              <a:spLocks/>
            </p:cNvSpPr>
            <p:nvPr/>
          </p:nvSpPr>
          <p:spPr bwMode="auto">
            <a:xfrm flipH="1" flipV="1">
              <a:off x="1424" y="576"/>
              <a:ext cx="592" cy="1168"/>
            </a:xfrm>
            <a:custGeom>
              <a:avLst/>
              <a:gdLst>
                <a:gd name="T0" fmla="*/ 9 w 880"/>
                <a:gd name="T1" fmla="*/ 288 h 1168"/>
                <a:gd name="T2" fmla="*/ 53 w 880"/>
                <a:gd name="T3" fmla="*/ 384 h 1168"/>
                <a:gd name="T4" fmla="*/ 67 w 880"/>
                <a:gd name="T5" fmla="*/ 192 h 1168"/>
                <a:gd name="T6" fmla="*/ 80 w 880"/>
                <a:gd name="T7" fmla="*/ 144 h 1168"/>
                <a:gd name="T8" fmla="*/ 75 w 880"/>
                <a:gd name="T9" fmla="*/ 1056 h 1168"/>
                <a:gd name="T10" fmla="*/ 53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FF6600"/>
              </a:solidFill>
              <a:round/>
              <a:headEnd/>
              <a:tailEnd/>
            </a:ln>
          </p:spPr>
          <p:txBody>
            <a:bodyPr wrap="none" anchor="ctr"/>
            <a:lstStyle/>
            <a:p>
              <a:endParaRPr lang="en-US"/>
            </a:p>
          </p:txBody>
        </p:sp>
        <p:sp>
          <p:nvSpPr>
            <p:cNvPr id="46" name="Freeform 76"/>
            <p:cNvSpPr>
              <a:spLocks/>
            </p:cNvSpPr>
            <p:nvPr/>
          </p:nvSpPr>
          <p:spPr bwMode="auto">
            <a:xfrm>
              <a:off x="1920" y="1440"/>
              <a:ext cx="112" cy="528"/>
            </a:xfrm>
            <a:custGeom>
              <a:avLst/>
              <a:gdLst>
                <a:gd name="T0" fmla="*/ 0 w 112"/>
                <a:gd name="T1" fmla="*/ 0 h 528"/>
                <a:gd name="T2" fmla="*/ 96 w 112"/>
                <a:gd name="T3" fmla="*/ 96 h 528"/>
                <a:gd name="T4" fmla="*/ 96 w 112"/>
                <a:gd name="T5" fmla="*/ 336 h 528"/>
                <a:gd name="T6" fmla="*/ 96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7" name="Freeform 77"/>
            <p:cNvSpPr>
              <a:spLocks/>
            </p:cNvSpPr>
            <p:nvPr/>
          </p:nvSpPr>
          <p:spPr bwMode="auto">
            <a:xfrm flipV="1">
              <a:off x="2016" y="576"/>
              <a:ext cx="48" cy="528"/>
            </a:xfrm>
            <a:custGeom>
              <a:avLst/>
              <a:gdLst>
                <a:gd name="T0" fmla="*/ 0 w 112"/>
                <a:gd name="T1" fmla="*/ 0 h 528"/>
                <a:gd name="T2" fmla="*/ 0 w 112"/>
                <a:gd name="T3" fmla="*/ 96 h 528"/>
                <a:gd name="T4" fmla="*/ 0 w 112"/>
                <a:gd name="T5" fmla="*/ 336 h 528"/>
                <a:gd name="T6" fmla="*/ 0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48" name="Oval 78"/>
            <p:cNvSpPr>
              <a:spLocks noChangeArrowheads="1"/>
            </p:cNvSpPr>
            <p:nvPr/>
          </p:nvSpPr>
          <p:spPr bwMode="auto">
            <a:xfrm>
              <a:off x="1392" y="912"/>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49" name="Oval 79"/>
            <p:cNvSpPr>
              <a:spLocks noChangeArrowheads="1"/>
            </p:cNvSpPr>
            <p:nvPr/>
          </p:nvSpPr>
          <p:spPr bwMode="auto">
            <a:xfrm>
              <a:off x="1392" y="960"/>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0" name="Oval 80"/>
            <p:cNvSpPr>
              <a:spLocks noChangeArrowheads="1"/>
            </p:cNvSpPr>
            <p:nvPr/>
          </p:nvSpPr>
          <p:spPr bwMode="auto">
            <a:xfrm>
              <a:off x="1392" y="1248"/>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1" name="Oval 81"/>
            <p:cNvSpPr>
              <a:spLocks noChangeArrowheads="1"/>
            </p:cNvSpPr>
            <p:nvPr/>
          </p:nvSpPr>
          <p:spPr bwMode="auto">
            <a:xfrm>
              <a:off x="1392" y="1296"/>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52" name="Oval 82"/>
            <p:cNvSpPr>
              <a:spLocks noChangeArrowheads="1"/>
            </p:cNvSpPr>
            <p:nvPr/>
          </p:nvSpPr>
          <p:spPr bwMode="auto">
            <a:xfrm>
              <a:off x="1056" y="1008"/>
              <a:ext cx="96" cy="96"/>
            </a:xfrm>
            <a:prstGeom prst="ellipse">
              <a:avLst/>
            </a:prstGeom>
            <a:noFill/>
            <a:ln w="9525">
              <a:solidFill>
                <a:srgbClr val="66FFFF"/>
              </a:solidFill>
              <a:round/>
              <a:headEnd/>
              <a:tailEnd/>
            </a:ln>
          </p:spPr>
          <p:txBody>
            <a:bodyPr wrap="none" anchor="ctr"/>
            <a:lstStyle/>
            <a:p>
              <a:endParaRPr lang="en-US"/>
            </a:p>
          </p:txBody>
        </p:sp>
        <p:sp>
          <p:nvSpPr>
            <p:cNvPr id="53" name="Oval 83"/>
            <p:cNvSpPr>
              <a:spLocks noChangeArrowheads="1"/>
            </p:cNvSpPr>
            <p:nvPr/>
          </p:nvSpPr>
          <p:spPr bwMode="auto">
            <a:xfrm>
              <a:off x="1104" y="1200"/>
              <a:ext cx="96" cy="96"/>
            </a:xfrm>
            <a:prstGeom prst="ellipse">
              <a:avLst/>
            </a:prstGeom>
            <a:noFill/>
            <a:ln w="9525">
              <a:solidFill>
                <a:srgbClr val="66FFFF"/>
              </a:solidFill>
              <a:round/>
              <a:headEnd/>
              <a:tailEnd/>
            </a:ln>
          </p:spPr>
          <p:txBody>
            <a:bodyPr wrap="none" anchor="ctr"/>
            <a:lstStyle/>
            <a:p>
              <a:endParaRPr lang="en-US"/>
            </a:p>
          </p:txBody>
        </p:sp>
        <p:sp>
          <p:nvSpPr>
            <p:cNvPr id="54" name="Oval 84"/>
            <p:cNvSpPr>
              <a:spLocks noChangeArrowheads="1"/>
            </p:cNvSpPr>
            <p:nvPr/>
          </p:nvSpPr>
          <p:spPr bwMode="auto">
            <a:xfrm>
              <a:off x="1152" y="1296"/>
              <a:ext cx="96" cy="96"/>
            </a:xfrm>
            <a:prstGeom prst="ellipse">
              <a:avLst/>
            </a:prstGeom>
            <a:noFill/>
            <a:ln w="9525">
              <a:solidFill>
                <a:srgbClr val="66FFFF"/>
              </a:solidFill>
              <a:round/>
              <a:headEnd/>
              <a:tailEnd/>
            </a:ln>
          </p:spPr>
          <p:txBody>
            <a:bodyPr wrap="none" anchor="ctr"/>
            <a:lstStyle/>
            <a:p>
              <a:endParaRPr lang="en-US"/>
            </a:p>
          </p:txBody>
        </p:sp>
      </p:grpSp>
      <p:sp>
        <p:nvSpPr>
          <p:cNvPr id="31" name="Circular Arrow 30"/>
          <p:cNvSpPr/>
          <p:nvPr/>
        </p:nvSpPr>
        <p:spPr>
          <a:xfrm>
            <a:off x="17435774" y="5854247"/>
            <a:ext cx="2488514" cy="2655010"/>
          </a:xfrm>
          <a:prstGeom prst="circularArrow">
            <a:avLst>
              <a:gd name="adj1" fmla="val 0"/>
              <a:gd name="adj2" fmla="val 1142319"/>
              <a:gd name="adj3" fmla="val 4928139"/>
              <a:gd name="adj4" fmla="val 13676679"/>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 name="Group 69"/>
          <p:cNvGrpSpPr>
            <a:grpSpLocks/>
          </p:cNvGrpSpPr>
          <p:nvPr/>
        </p:nvGrpSpPr>
        <p:grpSpPr bwMode="auto">
          <a:xfrm rot="5400000">
            <a:off x="12797514" y="3652941"/>
            <a:ext cx="4965767" cy="4619780"/>
            <a:chOff x="384" y="288"/>
            <a:chExt cx="2016" cy="1872"/>
          </a:xfrm>
        </p:grpSpPr>
        <p:sp>
          <p:nvSpPr>
            <p:cNvPr id="33" name="Oval 71"/>
            <p:cNvSpPr>
              <a:spLocks noChangeArrowheads="1"/>
            </p:cNvSpPr>
            <p:nvPr/>
          </p:nvSpPr>
          <p:spPr bwMode="auto">
            <a:xfrm>
              <a:off x="384" y="288"/>
              <a:ext cx="2016" cy="1872"/>
            </a:xfrm>
            <a:prstGeom prst="ellipse">
              <a:avLst/>
            </a:prstGeom>
            <a:noFill/>
            <a:ln w="9525">
              <a:solidFill>
                <a:srgbClr val="FF0000"/>
              </a:solidFill>
              <a:round/>
              <a:headEnd/>
              <a:tailEnd/>
            </a:ln>
          </p:spPr>
          <p:txBody>
            <a:bodyPr wrap="none" anchor="ctr"/>
            <a:lstStyle/>
            <a:p>
              <a:endParaRPr lang="en-US"/>
            </a:p>
          </p:txBody>
        </p:sp>
        <p:sp>
          <p:nvSpPr>
            <p:cNvPr id="36" name="Freeform 74"/>
            <p:cNvSpPr>
              <a:spLocks/>
            </p:cNvSpPr>
            <p:nvPr/>
          </p:nvSpPr>
          <p:spPr bwMode="auto">
            <a:xfrm>
              <a:off x="384" y="576"/>
              <a:ext cx="880" cy="1168"/>
            </a:xfrm>
            <a:custGeom>
              <a:avLst/>
              <a:gdLst>
                <a:gd name="T0" fmla="*/ 96 w 880"/>
                <a:gd name="T1" fmla="*/ 288 h 1168"/>
                <a:gd name="T2" fmla="*/ 576 w 880"/>
                <a:gd name="T3" fmla="*/ 384 h 1168"/>
                <a:gd name="T4" fmla="*/ 720 w 880"/>
                <a:gd name="T5" fmla="*/ 192 h 1168"/>
                <a:gd name="T6" fmla="*/ 864 w 880"/>
                <a:gd name="T7" fmla="*/ 144 h 1168"/>
                <a:gd name="T8" fmla="*/ 816 w 880"/>
                <a:gd name="T9" fmla="*/ 1056 h 1168"/>
                <a:gd name="T10" fmla="*/ 576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66FFFF"/>
              </a:solidFill>
              <a:round/>
              <a:headEnd/>
              <a:tailEnd/>
            </a:ln>
          </p:spPr>
          <p:txBody>
            <a:bodyPr wrap="none" anchor="ctr"/>
            <a:lstStyle/>
            <a:p>
              <a:endParaRPr lang="en-US"/>
            </a:p>
          </p:txBody>
        </p:sp>
        <p:sp>
          <p:nvSpPr>
            <p:cNvPr id="42" name="Freeform 75"/>
            <p:cNvSpPr>
              <a:spLocks/>
            </p:cNvSpPr>
            <p:nvPr/>
          </p:nvSpPr>
          <p:spPr bwMode="auto">
            <a:xfrm flipH="1" flipV="1">
              <a:off x="1424" y="576"/>
              <a:ext cx="592" cy="1168"/>
            </a:xfrm>
            <a:custGeom>
              <a:avLst/>
              <a:gdLst>
                <a:gd name="T0" fmla="*/ 9 w 880"/>
                <a:gd name="T1" fmla="*/ 288 h 1168"/>
                <a:gd name="T2" fmla="*/ 53 w 880"/>
                <a:gd name="T3" fmla="*/ 384 h 1168"/>
                <a:gd name="T4" fmla="*/ 67 w 880"/>
                <a:gd name="T5" fmla="*/ 192 h 1168"/>
                <a:gd name="T6" fmla="*/ 80 w 880"/>
                <a:gd name="T7" fmla="*/ 144 h 1168"/>
                <a:gd name="T8" fmla="*/ 75 w 880"/>
                <a:gd name="T9" fmla="*/ 1056 h 1168"/>
                <a:gd name="T10" fmla="*/ 53 w 880"/>
                <a:gd name="T11" fmla="*/ 816 h 1168"/>
                <a:gd name="T12" fmla="*/ 0 w 880"/>
                <a:gd name="T13" fmla="*/ 624 h 1168"/>
                <a:gd name="T14" fmla="*/ 0 60000 65536"/>
                <a:gd name="T15" fmla="*/ 0 60000 65536"/>
                <a:gd name="T16" fmla="*/ 0 60000 65536"/>
                <a:gd name="T17" fmla="*/ 0 60000 65536"/>
                <a:gd name="T18" fmla="*/ 0 60000 65536"/>
                <a:gd name="T19" fmla="*/ 0 60000 65536"/>
                <a:gd name="T20" fmla="*/ 0 60000 65536"/>
                <a:gd name="T21" fmla="*/ 0 w 880"/>
                <a:gd name="T22" fmla="*/ 0 h 1168"/>
                <a:gd name="T23" fmla="*/ 880 w 880"/>
                <a:gd name="T24" fmla="*/ 1168 h 1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0" h="1168">
                  <a:moveTo>
                    <a:pt x="96" y="288"/>
                  </a:moveTo>
                  <a:cubicBezTo>
                    <a:pt x="284" y="344"/>
                    <a:pt x="472" y="400"/>
                    <a:pt x="576" y="384"/>
                  </a:cubicBezTo>
                  <a:cubicBezTo>
                    <a:pt x="680" y="368"/>
                    <a:pt x="672" y="232"/>
                    <a:pt x="720" y="192"/>
                  </a:cubicBezTo>
                  <a:cubicBezTo>
                    <a:pt x="768" y="152"/>
                    <a:pt x="848" y="0"/>
                    <a:pt x="864" y="144"/>
                  </a:cubicBezTo>
                  <a:cubicBezTo>
                    <a:pt x="880" y="288"/>
                    <a:pt x="864" y="944"/>
                    <a:pt x="816" y="1056"/>
                  </a:cubicBezTo>
                  <a:cubicBezTo>
                    <a:pt x="768" y="1168"/>
                    <a:pt x="712" y="888"/>
                    <a:pt x="576" y="816"/>
                  </a:cubicBezTo>
                  <a:cubicBezTo>
                    <a:pt x="440" y="744"/>
                    <a:pt x="220" y="684"/>
                    <a:pt x="0" y="624"/>
                  </a:cubicBezTo>
                </a:path>
              </a:pathLst>
            </a:custGeom>
            <a:noFill/>
            <a:ln w="9525">
              <a:solidFill>
                <a:srgbClr val="FF6600"/>
              </a:solidFill>
              <a:round/>
              <a:headEnd/>
              <a:tailEnd/>
            </a:ln>
          </p:spPr>
          <p:txBody>
            <a:bodyPr wrap="none" anchor="ctr"/>
            <a:lstStyle/>
            <a:p>
              <a:endParaRPr lang="en-US"/>
            </a:p>
          </p:txBody>
        </p:sp>
        <p:sp>
          <p:nvSpPr>
            <p:cNvPr id="43" name="Freeform 76"/>
            <p:cNvSpPr>
              <a:spLocks/>
            </p:cNvSpPr>
            <p:nvPr/>
          </p:nvSpPr>
          <p:spPr bwMode="auto">
            <a:xfrm>
              <a:off x="1920" y="1440"/>
              <a:ext cx="112" cy="528"/>
            </a:xfrm>
            <a:custGeom>
              <a:avLst/>
              <a:gdLst>
                <a:gd name="T0" fmla="*/ 0 w 112"/>
                <a:gd name="T1" fmla="*/ 0 h 528"/>
                <a:gd name="T2" fmla="*/ 96 w 112"/>
                <a:gd name="T3" fmla="*/ 96 h 528"/>
                <a:gd name="T4" fmla="*/ 96 w 112"/>
                <a:gd name="T5" fmla="*/ 336 h 528"/>
                <a:gd name="T6" fmla="*/ 96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58" name="Freeform 77"/>
            <p:cNvSpPr>
              <a:spLocks/>
            </p:cNvSpPr>
            <p:nvPr/>
          </p:nvSpPr>
          <p:spPr bwMode="auto">
            <a:xfrm flipV="1">
              <a:off x="2016" y="576"/>
              <a:ext cx="48" cy="528"/>
            </a:xfrm>
            <a:custGeom>
              <a:avLst/>
              <a:gdLst>
                <a:gd name="T0" fmla="*/ 0 w 112"/>
                <a:gd name="T1" fmla="*/ 0 h 528"/>
                <a:gd name="T2" fmla="*/ 0 w 112"/>
                <a:gd name="T3" fmla="*/ 96 h 528"/>
                <a:gd name="T4" fmla="*/ 0 w 112"/>
                <a:gd name="T5" fmla="*/ 336 h 528"/>
                <a:gd name="T6" fmla="*/ 0 w 112"/>
                <a:gd name="T7" fmla="*/ 528 h 528"/>
                <a:gd name="T8" fmla="*/ 0 60000 65536"/>
                <a:gd name="T9" fmla="*/ 0 60000 65536"/>
                <a:gd name="T10" fmla="*/ 0 60000 65536"/>
                <a:gd name="T11" fmla="*/ 0 60000 65536"/>
                <a:gd name="T12" fmla="*/ 0 w 112"/>
                <a:gd name="T13" fmla="*/ 0 h 528"/>
                <a:gd name="T14" fmla="*/ 112 w 112"/>
                <a:gd name="T15" fmla="*/ 528 h 528"/>
              </a:gdLst>
              <a:ahLst/>
              <a:cxnLst>
                <a:cxn ang="T8">
                  <a:pos x="T0" y="T1"/>
                </a:cxn>
                <a:cxn ang="T9">
                  <a:pos x="T2" y="T3"/>
                </a:cxn>
                <a:cxn ang="T10">
                  <a:pos x="T4" y="T5"/>
                </a:cxn>
                <a:cxn ang="T11">
                  <a:pos x="T6" y="T7"/>
                </a:cxn>
              </a:cxnLst>
              <a:rect l="T12" t="T13" r="T14" b="T15"/>
              <a:pathLst>
                <a:path w="112" h="528">
                  <a:moveTo>
                    <a:pt x="0" y="0"/>
                  </a:moveTo>
                  <a:cubicBezTo>
                    <a:pt x="40" y="20"/>
                    <a:pt x="80" y="40"/>
                    <a:pt x="96" y="96"/>
                  </a:cubicBezTo>
                  <a:cubicBezTo>
                    <a:pt x="112" y="152"/>
                    <a:pt x="96" y="264"/>
                    <a:pt x="96" y="336"/>
                  </a:cubicBezTo>
                  <a:cubicBezTo>
                    <a:pt x="96" y="408"/>
                    <a:pt x="96" y="468"/>
                    <a:pt x="96" y="528"/>
                  </a:cubicBezTo>
                </a:path>
              </a:pathLst>
            </a:custGeom>
            <a:noFill/>
            <a:ln w="9525">
              <a:solidFill>
                <a:srgbClr val="FF6600"/>
              </a:solidFill>
              <a:round/>
              <a:headEnd/>
              <a:tailEnd/>
            </a:ln>
          </p:spPr>
          <p:txBody>
            <a:bodyPr wrap="none" anchor="ctr"/>
            <a:lstStyle/>
            <a:p>
              <a:endParaRPr lang="en-US"/>
            </a:p>
          </p:txBody>
        </p:sp>
        <p:sp>
          <p:nvSpPr>
            <p:cNvPr id="59" name="Oval 78"/>
            <p:cNvSpPr>
              <a:spLocks noChangeArrowheads="1"/>
            </p:cNvSpPr>
            <p:nvPr/>
          </p:nvSpPr>
          <p:spPr bwMode="auto">
            <a:xfrm>
              <a:off x="1392" y="912"/>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60" name="Oval 79"/>
            <p:cNvSpPr>
              <a:spLocks noChangeArrowheads="1"/>
            </p:cNvSpPr>
            <p:nvPr/>
          </p:nvSpPr>
          <p:spPr bwMode="auto">
            <a:xfrm>
              <a:off x="1392" y="960"/>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61" name="Oval 80"/>
            <p:cNvSpPr>
              <a:spLocks noChangeArrowheads="1"/>
            </p:cNvSpPr>
            <p:nvPr/>
          </p:nvSpPr>
          <p:spPr bwMode="auto">
            <a:xfrm>
              <a:off x="1392" y="1248"/>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62" name="Oval 81"/>
            <p:cNvSpPr>
              <a:spLocks noChangeArrowheads="1"/>
            </p:cNvSpPr>
            <p:nvPr/>
          </p:nvSpPr>
          <p:spPr bwMode="auto">
            <a:xfrm>
              <a:off x="1392" y="1296"/>
              <a:ext cx="96" cy="48"/>
            </a:xfrm>
            <a:prstGeom prst="ellipse">
              <a:avLst/>
            </a:prstGeom>
            <a:solidFill>
              <a:srgbClr val="FFFF00"/>
            </a:solidFill>
            <a:ln w="9525">
              <a:solidFill>
                <a:srgbClr val="FFFF00"/>
              </a:solidFill>
              <a:round/>
              <a:headEnd/>
              <a:tailEnd/>
            </a:ln>
          </p:spPr>
          <p:txBody>
            <a:bodyPr wrap="none" anchor="ctr"/>
            <a:lstStyle/>
            <a:p>
              <a:endParaRPr lang="en-US"/>
            </a:p>
          </p:txBody>
        </p:sp>
        <p:sp>
          <p:nvSpPr>
            <p:cNvPr id="63" name="Oval 82"/>
            <p:cNvSpPr>
              <a:spLocks noChangeArrowheads="1"/>
            </p:cNvSpPr>
            <p:nvPr/>
          </p:nvSpPr>
          <p:spPr bwMode="auto">
            <a:xfrm>
              <a:off x="1056" y="1008"/>
              <a:ext cx="96" cy="96"/>
            </a:xfrm>
            <a:prstGeom prst="ellipse">
              <a:avLst/>
            </a:prstGeom>
            <a:noFill/>
            <a:ln w="9525">
              <a:solidFill>
                <a:srgbClr val="66FFFF"/>
              </a:solidFill>
              <a:round/>
              <a:headEnd/>
              <a:tailEnd/>
            </a:ln>
          </p:spPr>
          <p:txBody>
            <a:bodyPr wrap="none" anchor="ctr"/>
            <a:lstStyle/>
            <a:p>
              <a:endParaRPr lang="en-US"/>
            </a:p>
          </p:txBody>
        </p:sp>
        <p:sp>
          <p:nvSpPr>
            <p:cNvPr id="64" name="Oval 83"/>
            <p:cNvSpPr>
              <a:spLocks noChangeArrowheads="1"/>
            </p:cNvSpPr>
            <p:nvPr/>
          </p:nvSpPr>
          <p:spPr bwMode="auto">
            <a:xfrm>
              <a:off x="1104" y="1200"/>
              <a:ext cx="96" cy="96"/>
            </a:xfrm>
            <a:prstGeom prst="ellipse">
              <a:avLst/>
            </a:prstGeom>
            <a:noFill/>
            <a:ln w="9525">
              <a:solidFill>
                <a:srgbClr val="66FFFF"/>
              </a:solidFill>
              <a:round/>
              <a:headEnd/>
              <a:tailEnd/>
            </a:ln>
          </p:spPr>
          <p:txBody>
            <a:bodyPr wrap="none" anchor="ctr"/>
            <a:lstStyle/>
            <a:p>
              <a:endParaRPr lang="en-US"/>
            </a:p>
          </p:txBody>
        </p:sp>
        <p:sp>
          <p:nvSpPr>
            <p:cNvPr id="65" name="Oval 84"/>
            <p:cNvSpPr>
              <a:spLocks noChangeArrowheads="1"/>
            </p:cNvSpPr>
            <p:nvPr/>
          </p:nvSpPr>
          <p:spPr bwMode="auto">
            <a:xfrm>
              <a:off x="1152" y="1296"/>
              <a:ext cx="96" cy="96"/>
            </a:xfrm>
            <a:prstGeom prst="ellipse">
              <a:avLst/>
            </a:prstGeom>
            <a:noFill/>
            <a:ln w="9525">
              <a:solidFill>
                <a:srgbClr val="66FFFF"/>
              </a:solidFill>
              <a:round/>
              <a:headEnd/>
              <a:tailEnd/>
            </a:ln>
          </p:spPr>
          <p:txBody>
            <a:bodyPr wrap="none" anchor="ctr"/>
            <a:lstStyle/>
            <a:p>
              <a:endParaRPr lang="en-US"/>
            </a:p>
          </p:txBody>
        </p:sp>
      </p:grpSp>
      <p:sp>
        <p:nvSpPr>
          <p:cNvPr id="67" name="Rounded Rectangle 66"/>
          <p:cNvSpPr/>
          <p:nvPr/>
        </p:nvSpPr>
        <p:spPr>
          <a:xfrm>
            <a:off x="11044988" y="2523176"/>
            <a:ext cx="1733016" cy="1005357"/>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ounded Rectangle 67"/>
          <p:cNvSpPr/>
          <p:nvPr/>
        </p:nvSpPr>
        <p:spPr>
          <a:xfrm>
            <a:off x="6693926" y="8080745"/>
            <a:ext cx="1733016" cy="1005357"/>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7940" name="Picture 4"/>
          <p:cNvPicPr>
            <a:picLocks noChangeAspect="1" noChangeArrowheads="1"/>
          </p:cNvPicPr>
          <p:nvPr/>
        </p:nvPicPr>
        <p:blipFill>
          <a:blip r:embed="rId3"/>
          <a:srcRect/>
          <a:stretch>
            <a:fillRect/>
          </a:stretch>
        </p:blipFill>
        <p:spPr bwMode="auto">
          <a:xfrm>
            <a:off x="6552109" y="3104148"/>
            <a:ext cx="6105105" cy="5476792"/>
          </a:xfrm>
          <a:prstGeom prst="rect">
            <a:avLst/>
          </a:prstGeom>
          <a:noFill/>
          <a:ln w="9525">
            <a:noFill/>
            <a:miter lim="800000"/>
            <a:headEnd/>
            <a:tailEnd/>
          </a:ln>
        </p:spPr>
      </p:pic>
      <p:pic>
        <p:nvPicPr>
          <p:cNvPr id="167941" name="Picture 5"/>
          <p:cNvPicPr>
            <a:picLocks noChangeAspect="1" noChangeArrowheads="1"/>
          </p:cNvPicPr>
          <p:nvPr/>
        </p:nvPicPr>
        <p:blipFill>
          <a:blip r:embed="rId4"/>
          <a:srcRect/>
          <a:stretch>
            <a:fillRect/>
          </a:stretch>
        </p:blipFill>
        <p:spPr bwMode="auto">
          <a:xfrm>
            <a:off x="697827" y="5647544"/>
            <a:ext cx="6143625" cy="4333875"/>
          </a:xfrm>
          <a:prstGeom prst="rect">
            <a:avLst/>
          </a:prstGeom>
          <a:noFill/>
          <a:ln w="9525">
            <a:noFill/>
            <a:miter lim="800000"/>
            <a:headEnd/>
            <a:tailEnd/>
          </a:ln>
        </p:spPr>
      </p:pic>
      <p:grpSp>
        <p:nvGrpSpPr>
          <p:cNvPr id="5" name="Group 42"/>
          <p:cNvGrpSpPr/>
          <p:nvPr/>
        </p:nvGrpSpPr>
        <p:grpSpPr>
          <a:xfrm>
            <a:off x="4932947" y="5612298"/>
            <a:ext cx="4884820" cy="4157343"/>
            <a:chOff x="9455874" y="5321303"/>
            <a:chExt cx="4053105" cy="5808932"/>
          </a:xfrm>
        </p:grpSpPr>
        <p:sp>
          <p:nvSpPr>
            <p:cNvPr id="70" name="Oval 69"/>
            <p:cNvSpPr/>
            <p:nvPr/>
          </p:nvSpPr>
          <p:spPr>
            <a:xfrm>
              <a:off x="12897104" y="6311903"/>
              <a:ext cx="611875" cy="78360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a:stCxn id="70" idx="0"/>
            </p:cNvCxnSpPr>
            <p:nvPr/>
          </p:nvCxnSpPr>
          <p:spPr>
            <a:xfrm flipH="1" flipV="1">
              <a:off x="9455876" y="5321303"/>
              <a:ext cx="3747167" cy="990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70" idx="3"/>
            </p:cNvCxnSpPr>
            <p:nvPr/>
          </p:nvCxnSpPr>
          <p:spPr>
            <a:xfrm flipH="1">
              <a:off x="9455874" y="6980753"/>
              <a:ext cx="3530836" cy="41494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75" name="TextBox 74"/>
          <p:cNvSpPr txBox="1"/>
          <p:nvPr/>
        </p:nvSpPr>
        <p:spPr>
          <a:xfrm>
            <a:off x="697827" y="1797050"/>
            <a:ext cx="20034652" cy="969496"/>
          </a:xfrm>
          <a:prstGeom prst="rect">
            <a:avLst/>
          </a:prstGeom>
          <a:noFill/>
        </p:spPr>
        <p:txBody>
          <a:bodyPr wrap="none" rtlCol="0">
            <a:spAutoFit/>
          </a:bodyPr>
          <a:lstStyle/>
          <a:p>
            <a:r>
              <a:rPr lang="en-US" dirty="0"/>
              <a:t>glutamate: Important neurotransmitter at excitatory synapses</a:t>
            </a:r>
          </a:p>
        </p:txBody>
      </p:sp>
      <p:sp>
        <p:nvSpPr>
          <p:cNvPr id="66" name="TextBox 65"/>
          <p:cNvSpPr txBox="1"/>
          <p:nvPr/>
        </p:nvSpPr>
        <p:spPr>
          <a:xfrm>
            <a:off x="6488170" y="9319699"/>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79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1000"/>
                                        <p:tgtEl>
                                          <p:spTgt spid="5"/>
                                        </p:tgtEl>
                                      </p:cBhvr>
                                    </p:animEffec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6794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5" grpId="0"/>
      <p:bldP spid="6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CAE6C4-025E-453E-84BC-97EA183AEA5B}"/>
              </a:ext>
            </a:extLst>
          </p:cNvPr>
          <p:cNvPicPr>
            <a:picLocks noChangeAspect="1"/>
          </p:cNvPicPr>
          <p:nvPr/>
        </p:nvPicPr>
        <p:blipFill>
          <a:blip r:embed="rId3"/>
          <a:stretch>
            <a:fillRect/>
          </a:stretch>
        </p:blipFill>
        <p:spPr>
          <a:xfrm>
            <a:off x="-41151" y="0"/>
            <a:ext cx="21689763" cy="12152313"/>
          </a:xfrm>
          <a:prstGeom prst="rect">
            <a:avLst/>
          </a:prstGeom>
        </p:spPr>
      </p:pic>
    </p:spTree>
    <p:extLst>
      <p:ext uri="{BB962C8B-B14F-4D97-AF65-F5344CB8AC3E}">
        <p14:creationId xmlns:p14="http://schemas.microsoft.com/office/powerpoint/2010/main" val="2238054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3" name="Rectangle 3"/>
          <p:cNvSpPr>
            <a:spLocks noChangeArrowheads="1"/>
          </p:cNvSpPr>
          <p:nvPr/>
        </p:nvSpPr>
        <p:spPr bwMode="auto">
          <a:xfrm>
            <a:off x="1" y="1"/>
            <a:ext cx="18118758" cy="2503602"/>
          </a:xfrm>
          <a:prstGeom prst="rect">
            <a:avLst/>
          </a:prstGeom>
          <a:solidFill>
            <a:schemeClr val="bg1"/>
          </a:solidFill>
          <a:ln w="9525">
            <a:noFill/>
            <a:miter lim="800000"/>
            <a:headEnd/>
            <a:tailEnd/>
          </a:ln>
        </p:spPr>
        <p:txBody>
          <a:bodyPr wrap="none" lIns="192911" tIns="96455" rIns="192911" bIns="96455" anchor="ctr"/>
          <a:lstStyle/>
          <a:p>
            <a:endParaRPr lang="en-US" dirty="0"/>
          </a:p>
        </p:txBody>
      </p:sp>
      <p:sp>
        <p:nvSpPr>
          <p:cNvPr id="46084" name="Rectangle 4"/>
          <p:cNvSpPr>
            <a:spLocks noChangeArrowheads="1"/>
          </p:cNvSpPr>
          <p:nvPr/>
        </p:nvSpPr>
        <p:spPr bwMode="auto">
          <a:xfrm>
            <a:off x="14461247" y="1"/>
            <a:ext cx="7146217" cy="4799038"/>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pic>
        <p:nvPicPr>
          <p:cNvPr id="46089" name="Picture 5" descr="\begin{minipage}{0.45\textwidth}&#10;{\bf A}&#10;\par\centerline{\includegraphics[width...&#10;...rline{\includegraphics[width=\textwidth]{voltage_traces_t.ps.gz}} \end{minipage}"/>
          <p:cNvPicPr>
            <a:picLocks noChangeAspect="1" noChangeArrowheads="1"/>
          </p:cNvPicPr>
          <p:nvPr/>
        </p:nvPicPr>
        <p:blipFill>
          <a:blip r:embed="rId6" cstate="print"/>
          <a:srcRect/>
          <a:stretch>
            <a:fillRect/>
          </a:stretch>
        </p:blipFill>
        <p:spPr bwMode="auto">
          <a:xfrm>
            <a:off x="11391368" y="5437599"/>
            <a:ext cx="19162204" cy="5105658"/>
          </a:xfrm>
          <a:prstGeom prst="rect">
            <a:avLst/>
          </a:prstGeom>
          <a:noFill/>
          <a:ln w="9525">
            <a:noFill/>
            <a:miter lim="800000"/>
            <a:headEnd/>
            <a:tailEnd/>
          </a:ln>
        </p:spPr>
      </p:pic>
      <p:pic>
        <p:nvPicPr>
          <p:cNvPr id="46090" name="Picture 3" descr="cajal-neuron"/>
          <p:cNvPicPr>
            <a:picLocks noChangeAspect="1" noChangeArrowheads="1"/>
          </p:cNvPicPr>
          <p:nvPr/>
        </p:nvPicPr>
        <p:blipFill>
          <a:blip r:embed="rId7" cstate="print"/>
          <a:srcRect/>
          <a:stretch>
            <a:fillRect/>
          </a:stretch>
        </p:blipFill>
        <p:spPr bwMode="auto">
          <a:xfrm>
            <a:off x="6414717" y="-3550051"/>
            <a:ext cx="13272084" cy="9117049"/>
          </a:xfrm>
          <a:prstGeom prst="rect">
            <a:avLst/>
          </a:prstGeom>
          <a:noFill/>
          <a:ln w="9525">
            <a:noFill/>
            <a:miter lim="800000"/>
            <a:headEnd/>
            <a:tailEnd/>
          </a:ln>
        </p:spPr>
      </p:pic>
      <p:sp>
        <p:nvSpPr>
          <p:cNvPr id="46092" name="Rectangle 125"/>
          <p:cNvSpPr>
            <a:spLocks noChangeArrowheads="1"/>
          </p:cNvSpPr>
          <p:nvPr/>
        </p:nvSpPr>
        <p:spPr bwMode="auto">
          <a:xfrm>
            <a:off x="2806262" y="-3550051"/>
            <a:ext cx="10698403" cy="5702025"/>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3" name="Rectangle 127"/>
          <p:cNvSpPr>
            <a:spLocks noChangeArrowheads="1"/>
          </p:cNvSpPr>
          <p:nvPr/>
        </p:nvSpPr>
        <p:spPr bwMode="auto">
          <a:xfrm>
            <a:off x="15867981"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4" name="Rectangle 128"/>
          <p:cNvSpPr>
            <a:spLocks noChangeArrowheads="1"/>
          </p:cNvSpPr>
          <p:nvPr/>
        </p:nvSpPr>
        <p:spPr bwMode="auto">
          <a:xfrm>
            <a:off x="13504665" y="1012694"/>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grpSp>
        <p:nvGrpSpPr>
          <p:cNvPr id="2" name="Group 135"/>
          <p:cNvGrpSpPr>
            <a:grpSpLocks/>
          </p:cNvGrpSpPr>
          <p:nvPr/>
        </p:nvGrpSpPr>
        <p:grpSpPr bwMode="auto">
          <a:xfrm>
            <a:off x="14011091" y="3797599"/>
            <a:ext cx="866548" cy="2168851"/>
            <a:chOff x="571472" y="1714488"/>
            <a:chExt cx="366714" cy="1223970"/>
          </a:xfrm>
        </p:grpSpPr>
        <p:cxnSp>
          <p:nvCxnSpPr>
            <p:cNvPr id="46109" name="Straight Connector 132"/>
            <p:cNvCxnSpPr>
              <a:cxnSpLocks noChangeShapeType="1"/>
            </p:cNvCxnSpPr>
            <p:nvPr/>
          </p:nvCxnSpPr>
          <p:spPr bwMode="auto">
            <a:xfrm rot="16200000" flipH="1">
              <a:off x="142844" y="2143116"/>
              <a:ext cx="1071570" cy="214314"/>
            </a:xfrm>
            <a:prstGeom prst="line">
              <a:avLst/>
            </a:prstGeom>
            <a:noFill/>
            <a:ln w="9525" algn="ctr">
              <a:solidFill>
                <a:srgbClr val="000099"/>
              </a:solidFill>
              <a:round/>
              <a:headEnd/>
              <a:tailEnd/>
            </a:ln>
          </p:spPr>
        </p:cxnSp>
        <p:cxnSp>
          <p:nvCxnSpPr>
            <p:cNvPr id="46110" name="Straight Connector 133"/>
            <p:cNvCxnSpPr>
              <a:cxnSpLocks noChangeShapeType="1"/>
            </p:cNvCxnSpPr>
            <p:nvPr/>
          </p:nvCxnSpPr>
          <p:spPr bwMode="auto">
            <a:xfrm rot="16200000" flipH="1">
              <a:off x="142844" y="2143116"/>
              <a:ext cx="1223970" cy="366714"/>
            </a:xfrm>
            <a:prstGeom prst="line">
              <a:avLst/>
            </a:prstGeom>
            <a:noFill/>
            <a:ln w="9525" algn="ctr">
              <a:solidFill>
                <a:srgbClr val="000099"/>
              </a:solidFill>
              <a:round/>
              <a:headEnd/>
              <a:tailEnd/>
            </a:ln>
          </p:spPr>
        </p:cxnSp>
      </p:grpSp>
      <p:grpSp>
        <p:nvGrpSpPr>
          <p:cNvPr id="3" name="Group 136"/>
          <p:cNvGrpSpPr>
            <a:grpSpLocks/>
          </p:cNvGrpSpPr>
          <p:nvPr/>
        </p:nvGrpSpPr>
        <p:grpSpPr bwMode="auto">
          <a:xfrm>
            <a:off x="12469308" y="3797599"/>
            <a:ext cx="866550" cy="2168851"/>
            <a:chOff x="571472" y="1714488"/>
            <a:chExt cx="366714" cy="1223970"/>
          </a:xfrm>
        </p:grpSpPr>
        <p:cxnSp>
          <p:nvCxnSpPr>
            <p:cNvPr id="46107" name="Straight Connector 137"/>
            <p:cNvCxnSpPr>
              <a:cxnSpLocks noChangeShapeType="1"/>
            </p:cNvCxnSpPr>
            <p:nvPr/>
          </p:nvCxnSpPr>
          <p:spPr bwMode="auto">
            <a:xfrm rot="16200000" flipH="1">
              <a:off x="142844" y="2143116"/>
              <a:ext cx="1071570" cy="214314"/>
            </a:xfrm>
            <a:prstGeom prst="line">
              <a:avLst/>
            </a:prstGeom>
            <a:noFill/>
            <a:ln w="9525" algn="ctr">
              <a:solidFill>
                <a:srgbClr val="FF0000"/>
              </a:solidFill>
              <a:round/>
              <a:headEnd/>
              <a:tailEnd/>
            </a:ln>
          </p:spPr>
        </p:cxnSp>
        <p:cxnSp>
          <p:nvCxnSpPr>
            <p:cNvPr id="46108" name="Straight Connector 138"/>
            <p:cNvCxnSpPr>
              <a:cxnSpLocks noChangeShapeType="1"/>
            </p:cNvCxnSpPr>
            <p:nvPr/>
          </p:nvCxnSpPr>
          <p:spPr bwMode="auto">
            <a:xfrm rot="16200000" flipH="1">
              <a:off x="142844" y="2143116"/>
              <a:ext cx="1223970" cy="366714"/>
            </a:xfrm>
            <a:prstGeom prst="line">
              <a:avLst/>
            </a:prstGeom>
            <a:noFill/>
            <a:ln w="9525" algn="ctr">
              <a:solidFill>
                <a:srgbClr val="FF0000"/>
              </a:solidFill>
              <a:round/>
              <a:headEnd/>
              <a:tailEnd/>
            </a:ln>
          </p:spPr>
        </p:cxnSp>
      </p:grpSp>
      <p:sp>
        <p:nvSpPr>
          <p:cNvPr id="46099" name="Oval 139"/>
          <p:cNvSpPr>
            <a:spLocks noChangeArrowheads="1"/>
          </p:cNvSpPr>
          <p:nvPr/>
        </p:nvSpPr>
        <p:spPr bwMode="auto">
          <a:xfrm>
            <a:off x="12323008" y="1898801"/>
            <a:ext cx="337617" cy="632932"/>
          </a:xfrm>
          <a:prstGeom prst="ellipse">
            <a:avLst/>
          </a:prstGeom>
          <a:solidFill>
            <a:schemeClr val="accent1"/>
          </a:solidFill>
          <a:ln w="9525" algn="ctr">
            <a:solidFill>
              <a:schemeClr val="tx1"/>
            </a:solidFill>
            <a:round/>
            <a:headEnd/>
            <a:tailEnd/>
          </a:ln>
        </p:spPr>
        <p:txBody>
          <a:bodyPr lIns="192911" tIns="96455" rIns="192911" bIns="96455"/>
          <a:lstStyle/>
          <a:p>
            <a:endParaRPr lang="en-US"/>
          </a:p>
        </p:txBody>
      </p:sp>
      <p:cxnSp>
        <p:nvCxnSpPr>
          <p:cNvPr id="46100" name="Straight Connector 141"/>
          <p:cNvCxnSpPr>
            <a:cxnSpLocks noChangeShapeType="1"/>
            <a:stCxn id="46099" idx="0"/>
          </p:cNvCxnSpPr>
          <p:nvPr/>
        </p:nvCxnSpPr>
        <p:spPr bwMode="auto">
          <a:xfrm rot="5400000" flipH="1" flipV="1">
            <a:off x="15614769" y="-1224154"/>
            <a:ext cx="0" cy="6245908"/>
          </a:xfrm>
          <a:prstGeom prst="line">
            <a:avLst/>
          </a:prstGeom>
          <a:noFill/>
          <a:ln w="9525" algn="ctr">
            <a:solidFill>
              <a:schemeClr val="tx1"/>
            </a:solidFill>
            <a:round/>
            <a:headEnd/>
            <a:tailEnd/>
          </a:ln>
        </p:spPr>
      </p:cxnSp>
      <p:cxnSp>
        <p:nvCxnSpPr>
          <p:cNvPr id="46101" name="Straight Connector 142"/>
          <p:cNvCxnSpPr>
            <a:cxnSpLocks noChangeShapeType="1"/>
          </p:cNvCxnSpPr>
          <p:nvPr/>
        </p:nvCxnSpPr>
        <p:spPr bwMode="auto">
          <a:xfrm rot="5400000" flipH="1" flipV="1">
            <a:off x="15614769" y="-591222"/>
            <a:ext cx="0" cy="6245908"/>
          </a:xfrm>
          <a:prstGeom prst="line">
            <a:avLst/>
          </a:prstGeom>
          <a:noFill/>
          <a:ln w="9525" algn="ctr">
            <a:solidFill>
              <a:schemeClr val="tx1"/>
            </a:solidFill>
            <a:round/>
            <a:headEnd/>
            <a:tailEnd/>
          </a:ln>
        </p:spPr>
      </p:cxnSp>
      <p:sp>
        <p:nvSpPr>
          <p:cNvPr id="46102" name="TextBox 143"/>
          <p:cNvSpPr txBox="1">
            <a:spLocks noChangeArrowheads="1"/>
          </p:cNvSpPr>
          <p:nvPr/>
        </p:nvSpPr>
        <p:spPr bwMode="auto">
          <a:xfrm>
            <a:off x="11886464" y="1080017"/>
            <a:ext cx="2178541" cy="1071957"/>
          </a:xfrm>
          <a:prstGeom prst="rect">
            <a:avLst/>
          </a:prstGeom>
          <a:noFill/>
          <a:ln w="9525">
            <a:noFill/>
            <a:miter lim="800000"/>
            <a:headEnd/>
            <a:tailEnd/>
          </a:ln>
        </p:spPr>
        <p:txBody>
          <a:bodyPr wrap="none" lIns="192911" tIns="96455" rIns="192911" bIns="96455">
            <a:spAutoFit/>
          </a:bodyPr>
          <a:lstStyle/>
          <a:p>
            <a:r>
              <a:rPr lang="en-US" dirty="0"/>
              <a:t>soma</a:t>
            </a:r>
          </a:p>
        </p:txBody>
      </p:sp>
      <p:sp>
        <p:nvSpPr>
          <p:cNvPr id="46104" name="Rectangle 27"/>
          <p:cNvSpPr>
            <a:spLocks noChangeArrowheads="1"/>
          </p:cNvSpPr>
          <p:nvPr/>
        </p:nvSpPr>
        <p:spPr bwMode="auto">
          <a:xfrm>
            <a:off x="15567878" y="4163292"/>
            <a:ext cx="2723441" cy="765146"/>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5" name="Rectangle 28"/>
          <p:cNvSpPr>
            <a:spLocks noChangeArrowheads="1"/>
          </p:cNvSpPr>
          <p:nvPr/>
        </p:nvSpPr>
        <p:spPr bwMode="auto">
          <a:xfrm>
            <a:off x="14547526" y="4416467"/>
            <a:ext cx="2213264" cy="51197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31" name="Title 3"/>
          <p:cNvSpPr txBox="1">
            <a:spLocks/>
          </p:cNvSpPr>
          <p:nvPr/>
        </p:nvSpPr>
        <p:spPr>
          <a:xfrm>
            <a:off x="697827" y="323850"/>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dirty="0">
                <a:solidFill>
                  <a:srgbClr val="FF0000"/>
                </a:solidFill>
                <a:latin typeface="Impact" charset="0"/>
                <a:ea typeface="ＭＳ Ｐゴシック" charset="0"/>
                <a:cs typeface="Impact" charset="0"/>
              </a:rPr>
              <a:t>4.2</a:t>
            </a:r>
            <a:r>
              <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rPr>
              <a:t> </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a:t>
            </a:r>
            <a:r>
              <a:rPr kumimoji="0" lang="en-US" sz="6600" b="0" i="0" u="none" strike="noStrike" kern="1200" cap="none" spc="0" normalizeH="0" noProof="0" dirty="0" err="1">
                <a:ln>
                  <a:noFill/>
                </a:ln>
                <a:solidFill>
                  <a:srgbClr val="FF0000"/>
                </a:solidFill>
                <a:effectLst/>
                <a:uLnTx/>
                <a:uFillTx/>
                <a:latin typeface="Impact" charset="0"/>
                <a:ea typeface="ＭＳ Ｐゴシック" charset="0"/>
                <a:cs typeface="Impact" charset="0"/>
              </a:rPr>
              <a:t>dendritic</a:t>
            </a:r>
            <a:r>
              <a:rPr kumimoji="0" lang="en-US" sz="6600" b="0" i="0" u="none" strike="noStrike" kern="1200" cap="none" spc="0" normalizeH="0" noProof="0" dirty="0">
                <a:ln>
                  <a:noFill/>
                </a:ln>
                <a:solidFill>
                  <a:srgbClr val="FF0000"/>
                </a:solidFill>
                <a:effectLst/>
                <a:uLnTx/>
                <a:uFillTx/>
                <a:latin typeface="Impact" charset="0"/>
                <a:ea typeface="ＭＳ Ｐゴシック" charset="0"/>
                <a:cs typeface="Impact" charset="0"/>
              </a:rPr>
              <a:t> stimulation</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32" name="Straight Connector 31"/>
          <p:cNvCxnSpPr/>
          <p:nvPr/>
        </p:nvCxnSpPr>
        <p:spPr>
          <a:xfrm>
            <a:off x="-215313" y="1387979"/>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3" name="Rectangle 26"/>
          <p:cNvSpPr>
            <a:spLocks noChangeArrowheads="1"/>
          </p:cNvSpPr>
          <p:nvPr/>
        </p:nvSpPr>
        <p:spPr bwMode="auto">
          <a:xfrm>
            <a:off x="6241456" y="1964405"/>
            <a:ext cx="5645008" cy="5230479"/>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29" name="TextBox 28"/>
          <p:cNvSpPr txBox="1"/>
          <p:nvPr/>
        </p:nvSpPr>
        <p:spPr>
          <a:xfrm>
            <a:off x="697827" y="5437599"/>
            <a:ext cx="8940268" cy="2646878"/>
          </a:xfrm>
          <a:prstGeom prst="rect">
            <a:avLst/>
          </a:prstGeom>
          <a:solidFill>
            <a:srgbClr val="FFFF00"/>
          </a:solidFill>
        </p:spPr>
        <p:txBody>
          <a:bodyPr wrap="none" rtlCol="0">
            <a:spAutoFit/>
          </a:bodyPr>
          <a:lstStyle/>
          <a:p>
            <a:r>
              <a:rPr lang="en-US" sz="16600" dirty="0">
                <a:solidFill>
                  <a:srgbClr val="FF0000"/>
                </a:solidFill>
              </a:rPr>
              <a:t>The END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5540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4.5</a:t>
            </a:r>
          </a:p>
        </p:txBody>
      </p:sp>
      <p:sp>
        <p:nvSpPr>
          <p:cNvPr id="5" name="TextBox 4"/>
          <p:cNvSpPr txBox="1"/>
          <p:nvPr/>
        </p:nvSpPr>
        <p:spPr>
          <a:xfrm>
            <a:off x="216568" y="1556419"/>
            <a:ext cx="7122696" cy="8894743"/>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The space constant of a</a:t>
            </a:r>
          </a:p>
          <a:p>
            <a:r>
              <a:rPr lang="en-US" sz="4400" b="1" dirty="0"/>
              <a:t> passive cable is</a:t>
            </a:r>
          </a:p>
          <a:p>
            <a:r>
              <a:rPr lang="en-US" sz="4400" dirty="0"/>
              <a:t>  [ ]</a:t>
            </a:r>
          </a:p>
          <a:p>
            <a:endParaRPr lang="en-US" sz="4400" dirty="0"/>
          </a:p>
          <a:p>
            <a:endParaRPr lang="en-US" sz="4400" dirty="0"/>
          </a:p>
          <a:p>
            <a:r>
              <a:rPr lang="en-US" sz="4400" dirty="0"/>
              <a:t>   [ ]</a:t>
            </a:r>
          </a:p>
          <a:p>
            <a:endParaRPr lang="en-US" sz="4400" dirty="0"/>
          </a:p>
          <a:p>
            <a:endParaRPr lang="en-US" sz="4400" dirty="0"/>
          </a:p>
          <a:p>
            <a:r>
              <a:rPr lang="en-US" sz="4400" dirty="0"/>
              <a:t>   [ ] </a:t>
            </a:r>
          </a:p>
          <a:p>
            <a:endParaRPr lang="en-US" sz="4400" dirty="0"/>
          </a:p>
          <a:p>
            <a:endParaRPr lang="en-US" sz="4400" dirty="0"/>
          </a:p>
          <a:p>
            <a:r>
              <a:rPr lang="en-US" sz="4400" dirty="0"/>
              <a:t>   [ ]</a:t>
            </a:r>
          </a:p>
          <a:p>
            <a:r>
              <a:rPr lang="en-US" sz="4400" dirty="0"/>
              <a:t> </a:t>
            </a:r>
          </a:p>
        </p:txBody>
      </p:sp>
      <p:sp>
        <p:nvSpPr>
          <p:cNvPr id="11" name="TextBox 10"/>
          <p:cNvSpPr txBox="1"/>
          <p:nvPr/>
        </p:nvSpPr>
        <p:spPr>
          <a:xfrm>
            <a:off x="12200021" y="174365"/>
            <a:ext cx="8722260" cy="969496"/>
          </a:xfrm>
          <a:prstGeom prst="rect">
            <a:avLst/>
          </a:prstGeom>
          <a:noFill/>
        </p:spPr>
        <p:txBody>
          <a:bodyPr wrap="none" rtlCol="0">
            <a:spAutoFit/>
          </a:bodyPr>
          <a:lstStyle/>
          <a:p>
            <a:r>
              <a:rPr lang="en-US" i="1" dirty="0">
                <a:solidFill>
                  <a:srgbClr val="FF0000"/>
                </a:solidFill>
              </a:rPr>
              <a:t>Multiple answers possible!</a:t>
            </a:r>
          </a:p>
        </p:txBody>
      </p:sp>
      <p:sp>
        <p:nvSpPr>
          <p:cNvPr id="12" name="Rectangle 61"/>
          <p:cNvSpPr>
            <a:spLocks noChangeArrowheads="1"/>
          </p:cNvSpPr>
          <p:nvPr/>
        </p:nvSpPr>
        <p:spPr bwMode="auto">
          <a:xfrm>
            <a:off x="0" y="1532357"/>
            <a:ext cx="21607463" cy="10619956"/>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mc:AlternateContent xmlns:mc="http://schemas.openxmlformats.org/markup-compatibility/2006">
        <mc:Choice xmlns:a14="http://schemas.microsoft.com/office/drawing/2010/main" Requires="a14">
          <p:sp>
            <p:nvSpPr>
              <p:cNvPr id="906260" name="Object 20"/>
              <p:cNvSpPr txBox="1"/>
              <p:nvPr/>
            </p:nvSpPr>
            <p:spPr bwMode="auto">
              <a:xfrm>
                <a:off x="1407778" y="2912145"/>
                <a:ext cx="1695450" cy="16113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den>
                      </m:f>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1407778" y="2912145"/>
                <a:ext cx="1695450" cy="1611313"/>
              </a:xfrm>
              <a:prstGeom prst="rect">
                <a:avLst/>
              </a:prstGeom>
              <a:blipFill>
                <a:blip r:embed="rId3"/>
                <a:stretch>
                  <a:fillRect b="-628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Object 20"/>
              <p:cNvSpPr txBox="1"/>
              <p:nvPr/>
            </p:nvSpPr>
            <p:spPr bwMode="auto">
              <a:xfrm>
                <a:off x="1407778" y="4558428"/>
                <a:ext cx="1695450" cy="16113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den>
                      </m:f>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1407778" y="4558428"/>
                <a:ext cx="1695450" cy="1611313"/>
              </a:xfrm>
              <a:prstGeom prst="rect">
                <a:avLst/>
              </a:prstGeom>
              <a:blipFill>
                <a:blip r:embed="rId4"/>
                <a:stretch>
                  <a:fillRect b="-632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1407778" y="6366467"/>
                <a:ext cx="2076450" cy="18002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sSup>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den>
                          </m:f>
                        </m:e>
                      </m:rad>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1407778" y="6366467"/>
                <a:ext cx="2076450" cy="1800225"/>
              </a:xfrm>
              <a:prstGeom prst="rect">
                <a:avLst/>
              </a:prstGeom>
              <a:blipFill>
                <a:blip r:embed="rId5"/>
                <a:stretch>
                  <a:fillRect l="-8211" r="-3226" b="-972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Object 20"/>
              <p:cNvSpPr txBox="1"/>
              <p:nvPr/>
            </p:nvSpPr>
            <p:spPr bwMode="auto">
              <a:xfrm>
                <a:off x="1407778" y="8413651"/>
                <a:ext cx="2076450" cy="18002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sSup>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𝐿</m:t>
                                  </m:r>
                                </m:sub>
                              </m:sSub>
                            </m:den>
                          </m:f>
                        </m:e>
                      </m:rad>
                    </m:oMath>
                  </m:oMathPara>
                </a14:m>
                <a:endParaRPr lang="zh-CN" altLang="en-US"/>
              </a:p>
            </p:txBody>
          </p:sp>
        </mc:Choice>
        <mc:Fallback>
          <p:sp>
            <p:nvSpPr>
              <p:cNvPr id="6" name="Object 20"/>
              <p:cNvSpPr txBox="1">
                <a:spLocks noRot="1" noChangeAspect="1" noMove="1" noResize="1" noEditPoints="1" noAdjustHandles="1" noChangeArrowheads="1" noChangeShapeType="1" noTextEdit="1"/>
              </p:cNvSpPr>
              <p:nvPr/>
            </p:nvSpPr>
            <p:spPr bwMode="auto">
              <a:xfrm>
                <a:off x="1407778" y="8413651"/>
                <a:ext cx="2076450" cy="1800225"/>
              </a:xfrm>
              <a:prstGeom prst="rect">
                <a:avLst/>
              </a:prstGeom>
              <a:blipFill>
                <a:blip r:embed="rId6"/>
                <a:stretch>
                  <a:fillRect l="-8211" r="-3226" b="-97635"/>
                </a:stretch>
              </a:blipFill>
            </p:spPr>
            <p:txBody>
              <a:bodyPr/>
              <a:lstStyle/>
              <a:p>
                <a:r>
                  <a:rPr lang="zh-CN" altLang="en-US">
                    <a:noFill/>
                  </a:rPr>
                  <a:t> </a:t>
                </a:r>
              </a:p>
            </p:txBody>
          </p:sp>
        </mc:Fallback>
      </mc:AlternateContent>
      <p:sp>
        <p:nvSpPr>
          <p:cNvPr id="13" name="TextBox 12"/>
          <p:cNvSpPr txBox="1"/>
          <p:nvPr/>
        </p:nvSpPr>
        <p:spPr>
          <a:xfrm>
            <a:off x="7808495" y="1532357"/>
            <a:ext cx="13750958" cy="6247864"/>
          </a:xfrm>
          <a:prstGeom prst="rect">
            <a:avLst/>
          </a:prstGeom>
          <a:noFill/>
          <a:ln>
            <a:solidFill>
              <a:schemeClr val="tx1">
                <a:lumMod val="95000"/>
                <a:lumOff val="5000"/>
              </a:schemeClr>
            </a:solidFill>
          </a:ln>
        </p:spPr>
        <p:txBody>
          <a:bodyPr wrap="square" rtlCol="0">
            <a:spAutoFit/>
          </a:bodyPr>
          <a:lstStyle/>
          <a:p>
            <a:r>
              <a:rPr lang="en-US" sz="4000" b="1" dirty="0" err="1"/>
              <a:t>Dendritic</a:t>
            </a:r>
            <a:r>
              <a:rPr lang="en-US" sz="4000" b="1" dirty="0"/>
              <a:t> current injection.</a:t>
            </a:r>
          </a:p>
          <a:p>
            <a:r>
              <a:rPr lang="en-US" sz="4000" dirty="0"/>
              <a:t>If a short current pulse  is injected into the dendrite</a:t>
            </a:r>
          </a:p>
          <a:p>
            <a:r>
              <a:rPr lang="en-US" sz="4000" dirty="0"/>
              <a:t> [ ] the voltage at the injection site is maximal immediately after the end of the injection</a:t>
            </a:r>
          </a:p>
          <a:p>
            <a:r>
              <a:rPr lang="en-US" sz="4000" dirty="0"/>
              <a:t> [ ] the voltage at the </a:t>
            </a:r>
            <a:r>
              <a:rPr lang="en-US" sz="4000" dirty="0" err="1"/>
              <a:t>dendritic</a:t>
            </a:r>
            <a:r>
              <a:rPr lang="en-US" sz="4000" dirty="0"/>
              <a:t> injection site is maximal a few milliseconds after the end of the injection</a:t>
            </a:r>
          </a:p>
          <a:p>
            <a:r>
              <a:rPr lang="en-US" sz="4000" dirty="0"/>
              <a:t> [ ] the voltage at the soma is maximal immediately after the end of the injection.</a:t>
            </a:r>
          </a:p>
          <a:p>
            <a:r>
              <a:rPr lang="en-US" sz="4000" dirty="0"/>
              <a:t> [ ] the voltage at the soma is maximal a few milliseconds after the end of the injection</a:t>
            </a:r>
          </a:p>
        </p:txBody>
      </p:sp>
      <p:sp>
        <p:nvSpPr>
          <p:cNvPr id="14" name="TextBox 13"/>
          <p:cNvSpPr txBox="1"/>
          <p:nvPr/>
        </p:nvSpPr>
        <p:spPr>
          <a:xfrm>
            <a:off x="7808496" y="8166692"/>
            <a:ext cx="13798968" cy="4047262"/>
          </a:xfrm>
          <a:prstGeom prst="rect">
            <a:avLst/>
          </a:prstGeom>
          <a:noFill/>
          <a:ln>
            <a:solidFill>
              <a:schemeClr val="tx1"/>
            </a:solidFill>
          </a:ln>
        </p:spPr>
        <p:txBody>
          <a:bodyPr wrap="square" rtlCol="0">
            <a:spAutoFit/>
          </a:bodyPr>
          <a:lstStyle/>
          <a:p>
            <a:r>
              <a:rPr lang="en-US" sz="4000" b="1" dirty="0"/>
              <a:t>It follows from the cable equation that</a:t>
            </a:r>
          </a:p>
          <a:p>
            <a:r>
              <a:rPr lang="en-US" sz="4000" dirty="0"/>
              <a:t>[ ] the shape of an EPSP depends on the </a:t>
            </a:r>
            <a:r>
              <a:rPr lang="en-US" sz="4000" dirty="0" err="1"/>
              <a:t>dendritic</a:t>
            </a:r>
            <a:r>
              <a:rPr lang="en-US" sz="4000" dirty="0"/>
              <a:t> location of the synapse.</a:t>
            </a:r>
          </a:p>
          <a:p>
            <a:r>
              <a:rPr lang="en-US" sz="4000" dirty="0"/>
              <a:t>[ ] the shape of an EPSP depends only on the synaptic time constant, but not on </a:t>
            </a:r>
            <a:r>
              <a:rPr lang="en-US" sz="4000" dirty="0" err="1"/>
              <a:t>dendritic</a:t>
            </a:r>
            <a:r>
              <a:rPr lang="en-US" sz="4000" dirty="0"/>
              <a:t> location.  </a:t>
            </a:r>
            <a:endParaRPr lang="en-US" dirty="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8321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Homework </a:t>
            </a:r>
          </a:p>
        </p:txBody>
      </p:sp>
      <p:sp>
        <p:nvSpPr>
          <p:cNvPr id="5" name="TextBox 4"/>
          <p:cNvSpPr txBox="1"/>
          <p:nvPr/>
        </p:nvSpPr>
        <p:spPr>
          <a:xfrm>
            <a:off x="216567" y="1027033"/>
            <a:ext cx="17145585" cy="10926068"/>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Consider </a:t>
            </a:r>
          </a:p>
          <a:p>
            <a:r>
              <a:rPr lang="en-US" sz="4400" b="1" dirty="0"/>
              <a:t>                (*)</a:t>
            </a:r>
          </a:p>
          <a:p>
            <a:r>
              <a:rPr lang="en-US" sz="4400" dirty="0"/>
              <a:t> </a:t>
            </a:r>
          </a:p>
          <a:p>
            <a:r>
              <a:rPr lang="en-US" sz="4400" dirty="0"/>
              <a:t>                  </a:t>
            </a:r>
          </a:p>
          <a:p>
            <a:r>
              <a:rPr lang="en-US" sz="4400" dirty="0"/>
              <a:t>(</a:t>
            </a:r>
            <a:r>
              <a:rPr lang="en-US" sz="4400" dirty="0" err="1"/>
              <a:t>i</a:t>
            </a:r>
            <a:r>
              <a:rPr lang="en-US" sz="4400" dirty="0"/>
              <a:t>) Take the second derivative of (*) with respect to </a:t>
            </a:r>
            <a:r>
              <a:rPr lang="en-US" sz="4400" i="1" dirty="0"/>
              <a:t>x</a:t>
            </a:r>
            <a:r>
              <a:rPr lang="en-US" sz="4400" dirty="0"/>
              <a:t>. The result is</a:t>
            </a:r>
          </a:p>
          <a:p>
            <a:endParaRPr lang="en-US" sz="4400" dirty="0"/>
          </a:p>
          <a:p>
            <a:r>
              <a:rPr lang="en-US" sz="4400" dirty="0"/>
              <a:t>   </a:t>
            </a:r>
          </a:p>
          <a:p>
            <a:r>
              <a:rPr lang="en-US" sz="4400" dirty="0"/>
              <a:t>(ii) Take the derivative  of (*) with respect to </a:t>
            </a:r>
            <a:r>
              <a:rPr lang="en-US" sz="4400" i="1" dirty="0"/>
              <a:t>t.</a:t>
            </a:r>
            <a:r>
              <a:rPr lang="en-US" sz="4400" dirty="0"/>
              <a:t> The result is</a:t>
            </a:r>
          </a:p>
          <a:p>
            <a:endParaRPr lang="en-US" sz="4400" dirty="0"/>
          </a:p>
          <a:p>
            <a:endParaRPr lang="en-US" sz="4400" dirty="0"/>
          </a:p>
          <a:p>
            <a:r>
              <a:rPr lang="en-US" sz="4400" dirty="0"/>
              <a:t> (iii) Therefore the equation is a solution to </a:t>
            </a:r>
          </a:p>
          <a:p>
            <a:endParaRPr lang="en-US" sz="4400" dirty="0"/>
          </a:p>
          <a:p>
            <a:endParaRPr lang="en-US" sz="4400" dirty="0"/>
          </a:p>
          <a:p>
            <a:r>
              <a:rPr lang="en-US" sz="4400" dirty="0"/>
              <a:t>     with </a:t>
            </a:r>
          </a:p>
          <a:p>
            <a:r>
              <a:rPr lang="en-US" sz="4400" dirty="0"/>
              <a:t>(iv) The input current is [  ] </a:t>
            </a:r>
          </a:p>
          <a:p>
            <a:r>
              <a:rPr lang="en-US" sz="4400" dirty="0"/>
              <a:t>                                      [  ]</a:t>
            </a:r>
          </a:p>
        </p:txBody>
      </p:sp>
      <p:sp>
        <p:nvSpPr>
          <p:cNvPr id="12" name="Rectangle 61"/>
          <p:cNvSpPr>
            <a:spLocks noChangeArrowheads="1"/>
          </p:cNvSpPr>
          <p:nvPr/>
        </p:nvSpPr>
        <p:spPr bwMode="auto">
          <a:xfrm>
            <a:off x="-1" y="1027033"/>
            <a:ext cx="21559453" cy="11125280"/>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mc:AlternateContent xmlns:mc="http://schemas.openxmlformats.org/markup-compatibility/2006">
        <mc:Choice xmlns:a14="http://schemas.microsoft.com/office/drawing/2010/main" Requires="a14">
          <p:sp>
            <p:nvSpPr>
              <p:cNvPr id="906260" name="Object 20"/>
              <p:cNvSpPr txBox="1"/>
              <p:nvPr/>
            </p:nvSpPr>
            <p:spPr bwMode="auto">
              <a:xfrm>
                <a:off x="3551988" y="1372609"/>
                <a:ext cx="9240837" cy="165893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𝑡</m:t>
                              </m:r>
                            </m:e>
                          </m:rad>
                        </m:den>
                      </m:f>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𝑓𝑜𝑟𝑡</m:t>
                      </m:r>
                      <m:r>
                        <a:rPr lang="zh-CN" altLang="en-US" i="1">
                          <a:solidFill>
                            <a:srgbClr val="000000"/>
                          </a:solidFill>
                          <a:latin typeface="Cambria Math" panose="02040503050406030204" pitchFamily="18" charset="0"/>
                        </a:rPr>
                        <m:t>&gt;0</m:t>
                      </m:r>
                    </m:oMath>
                  </m:oMathPara>
                </a14:m>
                <a:endParaRPr lang="zh-CN" altLang="en-US"/>
              </a:p>
            </p:txBody>
          </p:sp>
        </mc:Choice>
        <mc:Fallback>
          <p:sp>
            <p:nvSpPr>
              <p:cNvPr id="906260" name="Object 20"/>
              <p:cNvSpPr txBox="1">
                <a:spLocks noRot="1" noChangeAspect="1" noMove="1" noResize="1" noEditPoints="1" noAdjustHandles="1" noChangeArrowheads="1" noChangeShapeType="1" noTextEdit="1"/>
              </p:cNvSpPr>
              <p:nvPr/>
            </p:nvSpPr>
            <p:spPr bwMode="auto">
              <a:xfrm>
                <a:off x="3551988" y="1372609"/>
                <a:ext cx="9240837" cy="1658937"/>
              </a:xfrm>
              <a:prstGeom prst="rect">
                <a:avLst/>
              </a:prstGeom>
              <a:blipFill>
                <a:blip r:embed="rId3"/>
                <a:stretch>
                  <a:fillRect l="-989" b="-1735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Object 20"/>
              <p:cNvSpPr txBox="1"/>
              <p:nvPr/>
            </p:nvSpPr>
            <p:spPr bwMode="auto">
              <a:xfrm>
                <a:off x="1765635" y="8288828"/>
                <a:ext cx="8770938" cy="15636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𝑚</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7" name="Object 20"/>
              <p:cNvSpPr txBox="1">
                <a:spLocks noRot="1" noChangeAspect="1" noMove="1" noResize="1" noEditPoints="1" noAdjustHandles="1" noChangeArrowheads="1" noChangeShapeType="1" noTextEdit="1"/>
              </p:cNvSpPr>
              <p:nvPr/>
            </p:nvSpPr>
            <p:spPr bwMode="auto">
              <a:xfrm>
                <a:off x="1765635" y="8288828"/>
                <a:ext cx="8770938" cy="1563688"/>
              </a:xfrm>
              <a:prstGeom prst="rect">
                <a:avLst/>
              </a:prstGeom>
              <a:blipFill>
                <a:blip r:embed="rId4"/>
                <a:stretch>
                  <a:fillRect b="-1757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bject 20"/>
              <p:cNvSpPr txBox="1"/>
              <p:nvPr/>
            </p:nvSpPr>
            <p:spPr bwMode="auto">
              <a:xfrm>
                <a:off x="1765635" y="4319131"/>
                <a:ext cx="3941763" cy="1563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8" name="Object 20"/>
              <p:cNvSpPr txBox="1">
                <a:spLocks noRot="1" noChangeAspect="1" noMove="1" noResize="1" noEditPoints="1" noAdjustHandles="1" noChangeArrowheads="1" noChangeShapeType="1" noTextEdit="1"/>
              </p:cNvSpPr>
              <p:nvPr/>
            </p:nvSpPr>
            <p:spPr bwMode="auto">
              <a:xfrm>
                <a:off x="1765635" y="4319131"/>
                <a:ext cx="3941763" cy="1563687"/>
              </a:xfrm>
              <a:prstGeom prst="rect">
                <a:avLst/>
              </a:prstGeom>
              <a:blipFill>
                <a:blip r:embed="rId5"/>
                <a:stretch>
                  <a:fillRect b="-597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20"/>
              <p:cNvSpPr txBox="1"/>
              <p:nvPr/>
            </p:nvSpPr>
            <p:spPr bwMode="auto">
              <a:xfrm>
                <a:off x="1765635" y="6395289"/>
                <a:ext cx="2922588" cy="14700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 name="Object 20"/>
              <p:cNvSpPr txBox="1">
                <a:spLocks noRot="1" noChangeAspect="1" noMove="1" noResize="1" noEditPoints="1" noAdjustHandles="1" noChangeArrowheads="1" noChangeShapeType="1" noTextEdit="1"/>
              </p:cNvSpPr>
              <p:nvPr/>
            </p:nvSpPr>
            <p:spPr bwMode="auto">
              <a:xfrm>
                <a:off x="1765635" y="6395289"/>
                <a:ext cx="2922588" cy="1470025"/>
              </a:xfrm>
              <a:prstGeom prst="rect">
                <a:avLst/>
              </a:prstGeom>
              <a:blipFill>
                <a:blip r:embed="rId6"/>
                <a:stretch>
                  <a:fillRect b="-634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Object 20"/>
              <p:cNvSpPr txBox="1"/>
              <p:nvPr/>
            </p:nvSpPr>
            <p:spPr bwMode="auto">
              <a:xfrm>
                <a:off x="3551988" y="2844052"/>
                <a:ext cx="4365625" cy="8524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sSup>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𝑓𝑜𝑟𝑡</m:t>
                      </m:r>
                      <m:r>
                        <a:rPr lang="zh-CN" altLang="en-US" i="1">
                          <a:solidFill>
                            <a:srgbClr val="000000"/>
                          </a:solidFill>
                          <a:latin typeface="Cambria Math" panose="02040503050406030204" pitchFamily="18" charset="0"/>
                        </a:rPr>
                        <m:t>&lt;0</m:t>
                      </m:r>
                    </m:oMath>
                  </m:oMathPara>
                </a14:m>
                <a:endParaRPr lang="zh-CN" altLang="en-US"/>
              </a:p>
            </p:txBody>
          </p:sp>
        </mc:Choice>
        <mc:Fallback>
          <p:sp>
            <p:nvSpPr>
              <p:cNvPr id="10" name="Object 20"/>
              <p:cNvSpPr txBox="1">
                <a:spLocks noRot="1" noChangeAspect="1" noMove="1" noResize="1" noEditPoints="1" noAdjustHandles="1" noChangeArrowheads="1" noChangeShapeType="1" noTextEdit="1"/>
              </p:cNvSpPr>
              <p:nvPr/>
            </p:nvSpPr>
            <p:spPr bwMode="auto">
              <a:xfrm>
                <a:off x="3551988" y="2844052"/>
                <a:ext cx="4365625" cy="852488"/>
              </a:xfrm>
              <a:prstGeom prst="rect">
                <a:avLst/>
              </a:prstGeom>
              <a:blipFill>
                <a:blip r:embed="rId7"/>
                <a:stretch>
                  <a:fillRect b="-1187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Object 20"/>
              <p:cNvSpPr txBox="1"/>
              <p:nvPr/>
            </p:nvSpPr>
            <p:spPr bwMode="auto">
              <a:xfrm>
                <a:off x="2495511" y="9756264"/>
                <a:ext cx="3856037" cy="8524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𝑎𝑛𝑑</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15" name="Object 20"/>
              <p:cNvSpPr txBox="1">
                <a:spLocks noRot="1" noChangeAspect="1" noMove="1" noResize="1" noEditPoints="1" noAdjustHandles="1" noChangeArrowheads="1" noChangeShapeType="1" noTextEdit="1"/>
              </p:cNvSpPr>
              <p:nvPr/>
            </p:nvSpPr>
            <p:spPr bwMode="auto">
              <a:xfrm>
                <a:off x="2495511" y="9756264"/>
                <a:ext cx="3856037" cy="852487"/>
              </a:xfrm>
              <a:prstGeom prst="rect">
                <a:avLst/>
              </a:prstGeom>
              <a:blipFill>
                <a:blip r:embed="rId8"/>
                <a:stretch>
                  <a:fillRect b="-18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bject 20"/>
              <p:cNvSpPr txBox="1"/>
              <p:nvPr/>
            </p:nvSpPr>
            <p:spPr bwMode="auto">
              <a:xfrm>
                <a:off x="7031874" y="10400552"/>
                <a:ext cx="4830762" cy="90011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16" name="Object 20"/>
              <p:cNvSpPr txBox="1">
                <a:spLocks noRot="1" noChangeAspect="1" noMove="1" noResize="1" noEditPoints="1" noAdjustHandles="1" noChangeArrowheads="1" noChangeShapeType="1" noTextEdit="1"/>
              </p:cNvSpPr>
              <p:nvPr/>
            </p:nvSpPr>
            <p:spPr bwMode="auto">
              <a:xfrm>
                <a:off x="7031874" y="10400552"/>
                <a:ext cx="4830762" cy="900112"/>
              </a:xfrm>
              <a:prstGeom prst="rect">
                <a:avLst/>
              </a:prstGeom>
              <a:blipFill>
                <a:blip r:embed="rId9"/>
                <a:stretch>
                  <a:fillRect b="-1898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Object 20"/>
              <p:cNvSpPr txBox="1"/>
              <p:nvPr/>
            </p:nvSpPr>
            <p:spPr bwMode="auto">
              <a:xfrm>
                <a:off x="7116763" y="11042650"/>
                <a:ext cx="4660900" cy="9493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𝑓𝑜𝑟𝑡</m:t>
                      </m:r>
                      <m:r>
                        <a:rPr lang="zh-CN" altLang="en-US" i="1">
                          <a:solidFill>
                            <a:srgbClr val="000000"/>
                          </a:solidFill>
                          <a:latin typeface="Cambria Math" panose="02040503050406030204" pitchFamily="18" charset="0"/>
                        </a:rPr>
                        <m:t>&gt;0</m:t>
                      </m:r>
                    </m:oMath>
                  </m:oMathPara>
                </a14:m>
                <a:endParaRPr lang="zh-CN" altLang="en-US"/>
              </a:p>
            </p:txBody>
          </p:sp>
        </mc:Choice>
        <mc:Fallback>
          <p:sp>
            <p:nvSpPr>
              <p:cNvPr id="17" name="Object 20"/>
              <p:cNvSpPr txBox="1">
                <a:spLocks noRot="1" noChangeAspect="1" noMove="1" noResize="1" noEditPoints="1" noAdjustHandles="1" noChangeArrowheads="1" noChangeShapeType="1" noTextEdit="1"/>
              </p:cNvSpPr>
              <p:nvPr/>
            </p:nvSpPr>
            <p:spPr bwMode="auto">
              <a:xfrm>
                <a:off x="7116763" y="11042650"/>
                <a:ext cx="4660900" cy="949325"/>
              </a:xfrm>
              <a:prstGeom prst="rect">
                <a:avLst/>
              </a:prstGeom>
              <a:blipFill>
                <a:blip r:embed="rId10"/>
                <a:stretch>
                  <a:fillRect b="-85897"/>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8321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Homework </a:t>
            </a:r>
          </a:p>
        </p:txBody>
      </p:sp>
      <mc:AlternateContent xmlns:mc="http://schemas.openxmlformats.org/markup-compatibility/2006">
        <mc:Choice xmlns:a14="http://schemas.microsoft.com/office/drawing/2010/main" Requires="a14">
          <p:sp>
            <p:nvSpPr>
              <p:cNvPr id="7" name="Object 20"/>
              <p:cNvSpPr txBox="1"/>
              <p:nvPr/>
            </p:nvSpPr>
            <p:spPr bwMode="auto">
              <a:xfrm>
                <a:off x="3852860" y="2093496"/>
                <a:ext cx="8770938" cy="15636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𝑚</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7" name="Object 20"/>
              <p:cNvSpPr txBox="1">
                <a:spLocks noRot="1" noChangeAspect="1" noMove="1" noResize="1" noEditPoints="1" noAdjustHandles="1" noChangeArrowheads="1" noChangeShapeType="1" noTextEdit="1"/>
              </p:cNvSpPr>
              <p:nvPr/>
            </p:nvSpPr>
            <p:spPr bwMode="auto">
              <a:xfrm>
                <a:off x="3852860" y="2093496"/>
                <a:ext cx="8770938" cy="1563688"/>
              </a:xfrm>
              <a:prstGeom prst="rect">
                <a:avLst/>
              </a:prstGeom>
              <a:blipFill>
                <a:blip r:embed="rId3"/>
                <a:stretch>
                  <a:fillRect b="-175097"/>
                </a:stretch>
              </a:blipFill>
            </p:spPr>
            <p:txBody>
              <a:bodyPr/>
              <a:lstStyle/>
              <a:p>
                <a:r>
                  <a:rPr lang="zh-CN" altLang="en-US">
                    <a:noFill/>
                  </a:rPr>
                  <a:t> </a:t>
                </a:r>
              </a:p>
            </p:txBody>
          </p:sp>
        </mc:Fallback>
      </mc:AlternateContent>
      <p:sp>
        <p:nvSpPr>
          <p:cNvPr id="13" name="TextBox 12"/>
          <p:cNvSpPr txBox="1"/>
          <p:nvPr/>
        </p:nvSpPr>
        <p:spPr>
          <a:xfrm>
            <a:off x="216567" y="1027033"/>
            <a:ext cx="18119559" cy="9571851"/>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Consider the two equations </a:t>
            </a:r>
          </a:p>
          <a:p>
            <a:r>
              <a:rPr lang="en-US" sz="4400" b="1" dirty="0"/>
              <a:t>               </a:t>
            </a:r>
            <a:endParaRPr lang="en-US" sz="4400" dirty="0"/>
          </a:p>
          <a:p>
            <a:r>
              <a:rPr lang="en-US" sz="4400" dirty="0"/>
              <a:t>           (1)</a:t>
            </a:r>
          </a:p>
          <a:p>
            <a:endParaRPr lang="en-US" sz="4400" dirty="0"/>
          </a:p>
          <a:p>
            <a:endParaRPr lang="en-US" sz="4400" dirty="0"/>
          </a:p>
          <a:p>
            <a:r>
              <a:rPr lang="en-US" sz="4400" dirty="0"/>
              <a:t>           (2)</a:t>
            </a:r>
          </a:p>
          <a:p>
            <a:endParaRPr lang="en-US" sz="4400" dirty="0"/>
          </a:p>
          <a:p>
            <a:endParaRPr lang="en-US" sz="4400" dirty="0"/>
          </a:p>
          <a:p>
            <a:r>
              <a:rPr lang="en-US" sz="4400" dirty="0"/>
              <a:t>The two equations are equivalent under the transform</a:t>
            </a:r>
          </a:p>
          <a:p>
            <a:r>
              <a:rPr lang="en-US" sz="4400" dirty="0"/>
              <a:t> </a:t>
            </a:r>
          </a:p>
          <a:p>
            <a:endParaRPr lang="en-US" sz="4400" dirty="0"/>
          </a:p>
          <a:p>
            <a:r>
              <a:rPr lang="en-US" sz="4400" dirty="0"/>
              <a:t>with constants c= …..     and   a = …..         </a:t>
            </a:r>
          </a:p>
          <a:p>
            <a:endParaRPr lang="en-US" sz="4400" dirty="0"/>
          </a:p>
          <a:p>
            <a:r>
              <a:rPr lang="en-US" sz="4400" dirty="0"/>
              <a:t>                                      </a:t>
            </a:r>
          </a:p>
        </p:txBody>
      </p:sp>
      <mc:AlternateContent xmlns:mc="http://schemas.openxmlformats.org/markup-compatibility/2006">
        <mc:Choice xmlns:a14="http://schemas.microsoft.com/office/drawing/2010/main" Requires="a14">
          <p:sp>
            <p:nvSpPr>
              <p:cNvPr id="2" name="Object 20"/>
              <p:cNvSpPr txBox="1"/>
              <p:nvPr/>
            </p:nvSpPr>
            <p:spPr bwMode="auto">
              <a:xfrm>
                <a:off x="4478495" y="3994151"/>
                <a:ext cx="7754937" cy="1563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𝑑</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𝑑</m:t>
                          </m:r>
                          <m:sSup>
                            <m:sSupPr>
                              <m:ctrlPr>
                                <a:rPr lang="zh-CN" altLang="en-US" i="1">
                                  <a:solidFill>
                                    <a:srgbClr val="000000"/>
                                  </a:solidFill>
                                  <a:latin typeface="Cambria Math" panose="02040503050406030204" pitchFamily="18" charset="0"/>
                                </a:rPr>
                              </m:ctrlPr>
                            </m:s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𝑒𝑥𝑡</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4478495" y="3994151"/>
                <a:ext cx="7754937" cy="1563687"/>
              </a:xfrm>
              <a:prstGeom prst="rect">
                <a:avLst/>
              </a:prstGeom>
              <a:blipFill>
                <a:blip r:embed="rId4"/>
                <a:stretch>
                  <a:fillRect b="-1747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20"/>
              <p:cNvSpPr txBox="1"/>
              <p:nvPr/>
            </p:nvSpPr>
            <p:spPr bwMode="auto">
              <a:xfrm>
                <a:off x="3450432" y="7340600"/>
                <a:ext cx="3941762" cy="7572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𝑐𝑥𝑎𝑛𝑑𝑡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𝑎𝑡</m:t>
                      </m:r>
                    </m:oMath>
                  </m:oMathPara>
                </a14:m>
                <a:endParaRPr lang="zh-CN" altLang="en-US"/>
              </a:p>
            </p:txBody>
          </p:sp>
        </mc:Choice>
        <mc:Fallback>
          <p:sp>
            <p:nvSpPr>
              <p:cNvPr id="3" name="Object 20"/>
              <p:cNvSpPr txBox="1">
                <a:spLocks noRot="1" noChangeAspect="1" noMove="1" noResize="1" noEditPoints="1" noAdjustHandles="1" noChangeArrowheads="1" noChangeShapeType="1" noTextEdit="1"/>
              </p:cNvSpPr>
              <p:nvPr/>
            </p:nvSpPr>
            <p:spPr bwMode="auto">
              <a:xfrm>
                <a:off x="3450432" y="7340600"/>
                <a:ext cx="3941762" cy="757238"/>
              </a:xfrm>
              <a:prstGeom prst="rect">
                <a:avLst/>
              </a:prstGeom>
              <a:blipFill>
                <a:blip r:embed="rId5"/>
                <a:stretch>
                  <a:fillRect b="-225000"/>
                </a:stretch>
              </a:blipFill>
            </p:spPr>
            <p:txBody>
              <a:bodyPr/>
              <a:lstStyle/>
              <a:p>
                <a:r>
                  <a:rPr lang="zh-CN" altLang="en-US">
                    <a:noFill/>
                  </a:rPr>
                  <a:t> </a:t>
                </a:r>
              </a:p>
            </p:txBody>
          </p:sp>
        </mc:Fallback>
      </mc:AlternateContent>
      <p:sp>
        <p:nvSpPr>
          <p:cNvPr id="19" name="Rectangle 61"/>
          <p:cNvSpPr>
            <a:spLocks noChangeArrowheads="1"/>
          </p:cNvSpPr>
          <p:nvPr/>
        </p:nvSpPr>
        <p:spPr bwMode="auto">
          <a:xfrm>
            <a:off x="-1" y="1027033"/>
            <a:ext cx="21559453" cy="11125280"/>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4" name="Rectangle 4"/>
          <p:cNvSpPr>
            <a:spLocks noChangeArrowheads="1"/>
          </p:cNvSpPr>
          <p:nvPr/>
        </p:nvSpPr>
        <p:spPr bwMode="auto">
          <a:xfrm>
            <a:off x="15568145" y="1"/>
            <a:ext cx="7146217" cy="4799038"/>
          </a:xfrm>
          <a:prstGeom prst="rect">
            <a:avLst/>
          </a:prstGeom>
          <a:solidFill>
            <a:schemeClr val="bg1"/>
          </a:solidFill>
          <a:ln w="9525">
            <a:noFill/>
            <a:miter lim="800000"/>
            <a:headEnd/>
            <a:tailEnd/>
          </a:ln>
        </p:spPr>
        <p:txBody>
          <a:bodyPr wrap="none" lIns="192911" tIns="96455" rIns="192911" bIns="96455" anchor="ctr"/>
          <a:lstStyle/>
          <a:p>
            <a:endParaRPr lang="en-US"/>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pic>
        <p:nvPicPr>
          <p:cNvPr id="46090" name="Picture 3" descr="cajal-neuron"/>
          <p:cNvPicPr>
            <a:picLocks noChangeAspect="1" noChangeArrowheads="1"/>
          </p:cNvPicPr>
          <p:nvPr/>
        </p:nvPicPr>
        <p:blipFill>
          <a:blip r:embed="rId6" cstate="print"/>
          <a:srcRect/>
          <a:stretch>
            <a:fillRect/>
          </a:stretch>
        </p:blipFill>
        <p:spPr bwMode="auto">
          <a:xfrm>
            <a:off x="7521615" y="-3550051"/>
            <a:ext cx="13272084" cy="9117049"/>
          </a:xfrm>
          <a:prstGeom prst="rect">
            <a:avLst/>
          </a:prstGeom>
          <a:noFill/>
          <a:ln w="9525">
            <a:noFill/>
            <a:miter lim="800000"/>
            <a:headEnd/>
            <a:tailEnd/>
          </a:ln>
        </p:spPr>
      </p:pic>
      <p:sp>
        <p:nvSpPr>
          <p:cNvPr id="46092" name="Rectangle 125"/>
          <p:cNvSpPr>
            <a:spLocks noChangeArrowheads="1"/>
          </p:cNvSpPr>
          <p:nvPr/>
        </p:nvSpPr>
        <p:spPr bwMode="auto">
          <a:xfrm>
            <a:off x="3913160" y="-3550051"/>
            <a:ext cx="13071910" cy="5702025"/>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3" name="Rectangle 127"/>
          <p:cNvSpPr>
            <a:spLocks noChangeArrowheads="1"/>
          </p:cNvSpPr>
          <p:nvPr/>
        </p:nvSpPr>
        <p:spPr bwMode="auto">
          <a:xfrm>
            <a:off x="16974878" y="3924186"/>
            <a:ext cx="2312482" cy="3080634"/>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4" name="Rectangle 128"/>
          <p:cNvSpPr>
            <a:spLocks noChangeArrowheads="1"/>
          </p:cNvSpPr>
          <p:nvPr/>
        </p:nvSpPr>
        <p:spPr bwMode="auto">
          <a:xfrm>
            <a:off x="14611563" y="1012694"/>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096" name="Rectangle 130"/>
          <p:cNvSpPr>
            <a:spLocks noChangeArrowheads="1"/>
          </p:cNvSpPr>
          <p:nvPr/>
        </p:nvSpPr>
        <p:spPr bwMode="auto">
          <a:xfrm>
            <a:off x="9716123" y="3924186"/>
            <a:ext cx="1350466" cy="1772212"/>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2" name="TextBox 143"/>
          <p:cNvSpPr txBox="1">
            <a:spLocks noChangeArrowheads="1"/>
          </p:cNvSpPr>
          <p:nvPr/>
        </p:nvSpPr>
        <p:spPr bwMode="auto">
          <a:xfrm>
            <a:off x="14222673" y="1431646"/>
            <a:ext cx="2178541" cy="1071957"/>
          </a:xfrm>
          <a:prstGeom prst="rect">
            <a:avLst/>
          </a:prstGeom>
          <a:noFill/>
          <a:ln w="9525">
            <a:noFill/>
            <a:miter lim="800000"/>
            <a:headEnd/>
            <a:tailEnd/>
          </a:ln>
        </p:spPr>
        <p:txBody>
          <a:bodyPr wrap="none" lIns="192911" tIns="96455" rIns="192911" bIns="96455">
            <a:spAutoFit/>
          </a:bodyPr>
          <a:lstStyle/>
          <a:p>
            <a:r>
              <a:rPr lang="en-US" dirty="0">
                <a:solidFill>
                  <a:srgbClr val="FF0000"/>
                </a:solidFill>
              </a:rPr>
              <a:t>soma</a:t>
            </a:r>
          </a:p>
        </p:txBody>
      </p:sp>
      <p:sp>
        <p:nvSpPr>
          <p:cNvPr id="46103" name="Rectangle 26"/>
          <p:cNvSpPr>
            <a:spLocks noChangeArrowheads="1"/>
          </p:cNvSpPr>
          <p:nvPr/>
        </p:nvSpPr>
        <p:spPr bwMode="auto">
          <a:xfrm>
            <a:off x="7521614" y="1865042"/>
            <a:ext cx="5645008" cy="3217207"/>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4" name="Rectangle 27"/>
          <p:cNvSpPr>
            <a:spLocks noChangeArrowheads="1"/>
          </p:cNvSpPr>
          <p:nvPr/>
        </p:nvSpPr>
        <p:spPr bwMode="auto">
          <a:xfrm>
            <a:off x="16674776" y="4163291"/>
            <a:ext cx="4663508" cy="1330053"/>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46105" name="Rectangle 28"/>
          <p:cNvSpPr>
            <a:spLocks noChangeArrowheads="1"/>
          </p:cNvSpPr>
          <p:nvPr/>
        </p:nvSpPr>
        <p:spPr bwMode="auto">
          <a:xfrm>
            <a:off x="15654423" y="4416467"/>
            <a:ext cx="3789901" cy="889960"/>
          </a:xfrm>
          <a:prstGeom prst="rect">
            <a:avLst/>
          </a:prstGeom>
          <a:solidFill>
            <a:schemeClr val="bg1"/>
          </a:solidFill>
          <a:ln w="9525" algn="ctr">
            <a:solidFill>
              <a:schemeClr val="bg1"/>
            </a:solidFill>
            <a:round/>
            <a:headEnd/>
            <a:tailEnd/>
          </a:ln>
        </p:spPr>
        <p:txBody>
          <a:bodyPr lIns="192911" tIns="96455" rIns="192911" bIns="96455"/>
          <a:lstStyle/>
          <a:p>
            <a:endParaRPr lang="en-US"/>
          </a:p>
        </p:txBody>
      </p:sp>
      <p:sp>
        <p:nvSpPr>
          <p:cNvPr id="31" name="Oval 7"/>
          <p:cNvSpPr>
            <a:spLocks noChangeArrowheads="1"/>
          </p:cNvSpPr>
          <p:nvPr/>
        </p:nvSpPr>
        <p:spPr bwMode="auto">
          <a:xfrm>
            <a:off x="14173286" y="3607328"/>
            <a:ext cx="217738" cy="144463"/>
          </a:xfrm>
          <a:prstGeom prst="ellipse">
            <a:avLst/>
          </a:prstGeom>
          <a:noFill/>
          <a:ln w="9525">
            <a:solidFill>
              <a:srgbClr val="FF0000"/>
            </a:solidFill>
            <a:round/>
            <a:headEnd/>
            <a:tailEnd/>
          </a:ln>
        </p:spPr>
        <p:txBody>
          <a:bodyPr wrap="none" anchor="ctr"/>
          <a:lstStyle/>
          <a:p>
            <a:endParaRPr lang="en-US"/>
          </a:p>
        </p:txBody>
      </p:sp>
      <p:grpSp>
        <p:nvGrpSpPr>
          <p:cNvPr id="2" name="Group 8"/>
          <p:cNvGrpSpPr>
            <a:grpSpLocks/>
          </p:cNvGrpSpPr>
          <p:nvPr/>
        </p:nvGrpSpPr>
        <p:grpSpPr bwMode="auto">
          <a:xfrm>
            <a:off x="10176336" y="5478991"/>
            <a:ext cx="5178494" cy="5210030"/>
            <a:chOff x="703" y="2432"/>
            <a:chExt cx="1905" cy="1888"/>
          </a:xfrm>
        </p:grpSpPr>
        <p:grpSp>
          <p:nvGrpSpPr>
            <p:cNvPr id="3" name="Group 9"/>
            <p:cNvGrpSpPr>
              <a:grpSpLocks/>
            </p:cNvGrpSpPr>
            <p:nvPr/>
          </p:nvGrpSpPr>
          <p:grpSpPr bwMode="auto">
            <a:xfrm>
              <a:off x="838" y="2704"/>
              <a:ext cx="1566" cy="1180"/>
              <a:chOff x="3279" y="2400"/>
              <a:chExt cx="2001" cy="1440"/>
            </a:xfrm>
          </p:grpSpPr>
          <p:sp>
            <p:nvSpPr>
              <p:cNvPr id="35" name="Line 10"/>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36" name="Line 11"/>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37" name="Rectangle 12"/>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8" name="Line 13"/>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39" name="Line 14"/>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40" name="Line 15"/>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41" name="Line 16"/>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42" name="Line 17"/>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43" name="Line 18"/>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44" name="Line 19"/>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45" name="Line 20"/>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46" name="Line 21"/>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47" name="Line 22"/>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23"/>
              <p:cNvGrpSpPr>
                <a:grpSpLocks/>
              </p:cNvGrpSpPr>
              <p:nvPr/>
            </p:nvGrpSpPr>
            <p:grpSpPr bwMode="auto">
              <a:xfrm>
                <a:off x="4272" y="2784"/>
                <a:ext cx="240" cy="912"/>
                <a:chOff x="4239" y="2784"/>
                <a:chExt cx="240" cy="912"/>
              </a:xfrm>
            </p:grpSpPr>
            <p:sp>
              <p:nvSpPr>
                <p:cNvPr id="75" name="Rectangle 24"/>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5" name="Group 25"/>
                <p:cNvGrpSpPr>
                  <a:grpSpLocks/>
                </p:cNvGrpSpPr>
                <p:nvPr/>
              </p:nvGrpSpPr>
              <p:grpSpPr bwMode="auto">
                <a:xfrm flipV="1">
                  <a:off x="4239" y="3504"/>
                  <a:ext cx="192" cy="48"/>
                  <a:chOff x="2064" y="1920"/>
                  <a:chExt cx="192" cy="48"/>
                </a:xfrm>
              </p:grpSpPr>
              <p:sp>
                <p:nvSpPr>
                  <p:cNvPr id="81" name="Line 26"/>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82" name="Line 27"/>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77" name="Line 28"/>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78" name="Line 29"/>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79" name="Line 30"/>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80" name="Line 31"/>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49" name="Text Box 32"/>
              <p:cNvSpPr txBox="1">
                <a:spLocks noChangeArrowheads="1"/>
              </p:cNvSpPr>
              <p:nvPr/>
            </p:nvSpPr>
            <p:spPr bwMode="auto">
              <a:xfrm>
                <a:off x="3420" y="2799"/>
                <a:ext cx="261" cy="313"/>
              </a:xfrm>
              <a:prstGeom prst="rect">
                <a:avLst/>
              </a:prstGeom>
              <a:noFill/>
              <a:ln w="9525">
                <a:noFill/>
                <a:miter lim="800000"/>
                <a:headEnd/>
                <a:tailEnd/>
              </a:ln>
            </p:spPr>
            <p:txBody>
              <a:bodyPr wrap="none">
                <a:spAutoFit/>
              </a:bodyPr>
              <a:lstStyle/>
              <a:p>
                <a:r>
                  <a:rPr lang="en-US" sz="4000" b="1" i="1" dirty="0"/>
                  <a:t>C</a:t>
                </a:r>
              </a:p>
            </p:txBody>
          </p:sp>
          <p:grpSp>
            <p:nvGrpSpPr>
              <p:cNvPr id="6" name="Group 33"/>
              <p:cNvGrpSpPr>
                <a:grpSpLocks/>
              </p:cNvGrpSpPr>
              <p:nvPr/>
            </p:nvGrpSpPr>
            <p:grpSpPr bwMode="auto">
              <a:xfrm>
                <a:off x="5088" y="2784"/>
                <a:ext cx="192" cy="912"/>
                <a:chOff x="4671" y="2784"/>
                <a:chExt cx="192" cy="912"/>
              </a:xfrm>
            </p:grpSpPr>
            <p:sp>
              <p:nvSpPr>
                <p:cNvPr id="68" name="Rectangle 34"/>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69" name="Line 35"/>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70" name="Line 36"/>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71" name="Line 37"/>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72" name="Line 38"/>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73" name="Line 39"/>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52" name="Text Box 42"/>
              <p:cNvSpPr txBox="1">
                <a:spLocks noChangeArrowheads="1"/>
              </p:cNvSpPr>
              <p:nvPr/>
            </p:nvSpPr>
            <p:spPr bwMode="auto">
              <a:xfrm>
                <a:off x="4355" y="2759"/>
                <a:ext cx="687" cy="313"/>
              </a:xfrm>
              <a:prstGeom prst="rect">
                <a:avLst/>
              </a:prstGeom>
              <a:noFill/>
              <a:ln w="9525">
                <a:noFill/>
                <a:miter lim="800000"/>
                <a:headEnd/>
                <a:tailEnd/>
              </a:ln>
            </p:spPr>
            <p:txBody>
              <a:bodyPr wrap="square">
                <a:spAutoFit/>
              </a:bodyPr>
              <a:lstStyle/>
              <a:p>
                <a:r>
                  <a:rPr lang="en-US" sz="4000" b="1" i="1" dirty="0" err="1"/>
                  <a:t>g</a:t>
                </a:r>
                <a:r>
                  <a:rPr lang="en-US" sz="4000" b="1" i="1" baseline="-25000" dirty="0" err="1"/>
                  <a:t>ion</a:t>
                </a:r>
                <a:endParaRPr lang="en-US" sz="4000" b="1" i="1" dirty="0"/>
              </a:p>
            </p:txBody>
          </p:sp>
          <p:sp>
            <p:nvSpPr>
              <p:cNvPr id="53" name="Line 43"/>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54" name="Line 44"/>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55" name="Text Box 45"/>
              <p:cNvSpPr txBox="1">
                <a:spLocks noChangeArrowheads="1"/>
              </p:cNvSpPr>
              <p:nvPr/>
            </p:nvSpPr>
            <p:spPr bwMode="auto">
              <a:xfrm>
                <a:off x="4234"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7" name="Group 46"/>
              <p:cNvGrpSpPr>
                <a:grpSpLocks/>
              </p:cNvGrpSpPr>
              <p:nvPr/>
            </p:nvGrpSpPr>
            <p:grpSpPr bwMode="auto">
              <a:xfrm>
                <a:off x="4656" y="2784"/>
                <a:ext cx="240" cy="912"/>
                <a:chOff x="4239" y="2784"/>
                <a:chExt cx="240" cy="912"/>
              </a:xfrm>
            </p:grpSpPr>
            <p:sp>
              <p:nvSpPr>
                <p:cNvPr id="60" name="Rectangle 47"/>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8" name="Group 48"/>
                <p:cNvGrpSpPr>
                  <a:grpSpLocks/>
                </p:cNvGrpSpPr>
                <p:nvPr/>
              </p:nvGrpSpPr>
              <p:grpSpPr bwMode="auto">
                <a:xfrm flipV="1">
                  <a:off x="4239" y="3504"/>
                  <a:ext cx="192" cy="48"/>
                  <a:chOff x="2064" y="1920"/>
                  <a:chExt cx="192" cy="48"/>
                </a:xfrm>
              </p:grpSpPr>
              <p:sp>
                <p:nvSpPr>
                  <p:cNvPr id="66" name="Line 49"/>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67" name="Line 50"/>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62" name="Line 51"/>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63" name="Line 52"/>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64" name="Line 53"/>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65" name="Line 54"/>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57" name="Line 55"/>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58" name="Line 56"/>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grpSp>
        <p:sp>
          <p:nvSpPr>
            <p:cNvPr id="34" name="Oval 58"/>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sp>
        <p:nvSpPr>
          <p:cNvPr id="83" name="Line 59"/>
          <p:cNvSpPr>
            <a:spLocks noChangeShapeType="1"/>
          </p:cNvSpPr>
          <p:nvPr/>
        </p:nvSpPr>
        <p:spPr bwMode="auto">
          <a:xfrm flipH="1">
            <a:off x="11052808" y="3640302"/>
            <a:ext cx="3162804" cy="2502912"/>
          </a:xfrm>
          <a:prstGeom prst="line">
            <a:avLst/>
          </a:prstGeom>
          <a:noFill/>
          <a:ln w="9525">
            <a:solidFill>
              <a:srgbClr val="FF0000"/>
            </a:solidFill>
            <a:round/>
            <a:headEnd/>
            <a:tailEnd/>
          </a:ln>
        </p:spPr>
        <p:txBody>
          <a:bodyPr/>
          <a:lstStyle/>
          <a:p>
            <a:endParaRPr lang="en-US"/>
          </a:p>
        </p:txBody>
      </p:sp>
      <p:sp>
        <p:nvSpPr>
          <p:cNvPr id="84" name="Line 60"/>
          <p:cNvSpPr>
            <a:spLocks noChangeShapeType="1"/>
          </p:cNvSpPr>
          <p:nvPr/>
        </p:nvSpPr>
        <p:spPr bwMode="auto">
          <a:xfrm>
            <a:off x="14356669" y="3724495"/>
            <a:ext cx="998161" cy="3997390"/>
          </a:xfrm>
          <a:prstGeom prst="line">
            <a:avLst/>
          </a:prstGeom>
          <a:noFill/>
          <a:ln w="9525">
            <a:solidFill>
              <a:srgbClr val="FF0000"/>
            </a:solidFill>
            <a:round/>
            <a:headEnd/>
            <a:tailEnd/>
          </a:ln>
        </p:spPr>
        <p:txBody>
          <a:bodyPr/>
          <a:lstStyle/>
          <a:p>
            <a:endParaRPr lang="en-US"/>
          </a:p>
        </p:txBody>
      </p:sp>
      <p:sp>
        <p:nvSpPr>
          <p:cNvPr id="85" name="Oval 61"/>
          <p:cNvSpPr>
            <a:spLocks noChangeArrowheads="1"/>
          </p:cNvSpPr>
          <p:nvPr/>
        </p:nvSpPr>
        <p:spPr bwMode="auto">
          <a:xfrm>
            <a:off x="14389187" y="3607329"/>
            <a:ext cx="206088" cy="144462"/>
          </a:xfrm>
          <a:prstGeom prst="ellipse">
            <a:avLst/>
          </a:prstGeom>
          <a:noFill/>
          <a:ln w="9525">
            <a:solidFill>
              <a:srgbClr val="FF0000"/>
            </a:solidFill>
            <a:round/>
            <a:headEnd/>
            <a:tailEnd/>
          </a:ln>
        </p:spPr>
        <p:txBody>
          <a:bodyPr wrap="none" anchor="ctr"/>
          <a:lstStyle/>
          <a:p>
            <a:endParaRPr lang="en-US"/>
          </a:p>
        </p:txBody>
      </p:sp>
      <p:sp>
        <p:nvSpPr>
          <p:cNvPr id="86" name="Line 62"/>
          <p:cNvSpPr>
            <a:spLocks noChangeShapeType="1"/>
          </p:cNvSpPr>
          <p:nvPr/>
        </p:nvSpPr>
        <p:spPr bwMode="auto">
          <a:xfrm>
            <a:off x="14391024" y="3640302"/>
            <a:ext cx="1448131" cy="4648929"/>
          </a:xfrm>
          <a:prstGeom prst="line">
            <a:avLst/>
          </a:prstGeom>
          <a:noFill/>
          <a:ln w="9525">
            <a:solidFill>
              <a:srgbClr val="FF0000"/>
            </a:solidFill>
            <a:round/>
            <a:headEnd/>
            <a:tailEnd/>
          </a:ln>
        </p:spPr>
        <p:txBody>
          <a:bodyPr/>
          <a:lstStyle/>
          <a:p>
            <a:endParaRPr lang="en-US"/>
          </a:p>
        </p:txBody>
      </p:sp>
      <p:sp>
        <p:nvSpPr>
          <p:cNvPr id="87" name="Line 63"/>
          <p:cNvSpPr>
            <a:spLocks noChangeShapeType="1"/>
          </p:cNvSpPr>
          <p:nvPr/>
        </p:nvSpPr>
        <p:spPr bwMode="auto">
          <a:xfrm>
            <a:off x="14542983" y="3640301"/>
            <a:ext cx="4583696" cy="1926697"/>
          </a:xfrm>
          <a:prstGeom prst="line">
            <a:avLst/>
          </a:prstGeom>
          <a:noFill/>
          <a:ln w="9525">
            <a:solidFill>
              <a:srgbClr val="FF0000"/>
            </a:solidFill>
            <a:round/>
            <a:headEnd/>
            <a:tailEnd/>
          </a:ln>
        </p:spPr>
        <p:txBody>
          <a:bodyPr/>
          <a:lstStyle/>
          <a:p>
            <a:endParaRPr lang="en-US"/>
          </a:p>
        </p:txBody>
      </p:sp>
      <p:grpSp>
        <p:nvGrpSpPr>
          <p:cNvPr id="9" name="Group 64"/>
          <p:cNvGrpSpPr>
            <a:grpSpLocks/>
          </p:cNvGrpSpPr>
          <p:nvPr/>
        </p:nvGrpSpPr>
        <p:grpSpPr bwMode="auto">
          <a:xfrm>
            <a:off x="15654424" y="5478991"/>
            <a:ext cx="5355188" cy="5210030"/>
            <a:chOff x="638" y="2432"/>
            <a:chExt cx="1970" cy="1888"/>
          </a:xfrm>
        </p:grpSpPr>
        <p:grpSp>
          <p:nvGrpSpPr>
            <p:cNvPr id="10" name="Group 65"/>
            <p:cNvGrpSpPr>
              <a:grpSpLocks/>
            </p:cNvGrpSpPr>
            <p:nvPr/>
          </p:nvGrpSpPr>
          <p:grpSpPr bwMode="auto">
            <a:xfrm>
              <a:off x="638" y="2704"/>
              <a:ext cx="1766" cy="1180"/>
              <a:chOff x="3024" y="2400"/>
              <a:chExt cx="2256" cy="1440"/>
            </a:xfrm>
          </p:grpSpPr>
          <p:sp>
            <p:nvSpPr>
              <p:cNvPr id="91" name="Line 66"/>
              <p:cNvSpPr>
                <a:spLocks noChangeShapeType="1"/>
              </p:cNvSpPr>
              <p:nvPr/>
            </p:nvSpPr>
            <p:spPr bwMode="auto">
              <a:xfrm>
                <a:off x="3279" y="3120"/>
                <a:ext cx="240" cy="0"/>
              </a:xfrm>
              <a:prstGeom prst="line">
                <a:avLst/>
              </a:prstGeom>
              <a:noFill/>
              <a:ln w="9525">
                <a:solidFill>
                  <a:schemeClr val="tx1"/>
                </a:solidFill>
                <a:round/>
                <a:headEnd/>
                <a:tailEnd/>
              </a:ln>
            </p:spPr>
            <p:txBody>
              <a:bodyPr wrap="none" anchor="ctr"/>
              <a:lstStyle/>
              <a:p>
                <a:endParaRPr lang="en-US"/>
              </a:p>
            </p:txBody>
          </p:sp>
          <p:sp>
            <p:nvSpPr>
              <p:cNvPr id="92" name="Line 67"/>
              <p:cNvSpPr>
                <a:spLocks noChangeShapeType="1"/>
              </p:cNvSpPr>
              <p:nvPr/>
            </p:nvSpPr>
            <p:spPr bwMode="auto">
              <a:xfrm>
                <a:off x="3279" y="3216"/>
                <a:ext cx="240" cy="0"/>
              </a:xfrm>
              <a:prstGeom prst="line">
                <a:avLst/>
              </a:prstGeom>
              <a:noFill/>
              <a:ln w="9525">
                <a:solidFill>
                  <a:schemeClr val="tx1"/>
                </a:solidFill>
                <a:round/>
                <a:headEnd/>
                <a:tailEnd/>
              </a:ln>
            </p:spPr>
            <p:txBody>
              <a:bodyPr wrap="none" anchor="ctr"/>
              <a:lstStyle/>
              <a:p>
                <a:endParaRPr lang="en-US"/>
              </a:p>
            </p:txBody>
          </p:sp>
          <p:sp>
            <p:nvSpPr>
              <p:cNvPr id="93" name="Rectangle 68"/>
              <p:cNvSpPr>
                <a:spLocks noChangeArrowheads="1"/>
              </p:cNvSpPr>
              <p:nvPr/>
            </p:nvSpPr>
            <p:spPr bwMode="auto">
              <a:xfrm>
                <a:off x="3951"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94" name="Line 69"/>
              <p:cNvSpPr>
                <a:spLocks noChangeShapeType="1"/>
              </p:cNvSpPr>
              <p:nvPr/>
            </p:nvSpPr>
            <p:spPr bwMode="auto">
              <a:xfrm>
                <a:off x="3375" y="2784"/>
                <a:ext cx="1809" cy="0"/>
              </a:xfrm>
              <a:prstGeom prst="line">
                <a:avLst/>
              </a:prstGeom>
              <a:noFill/>
              <a:ln w="9525">
                <a:solidFill>
                  <a:schemeClr val="tx1"/>
                </a:solidFill>
                <a:round/>
                <a:headEnd/>
                <a:tailEnd/>
              </a:ln>
            </p:spPr>
            <p:txBody>
              <a:bodyPr wrap="none" anchor="ctr"/>
              <a:lstStyle/>
              <a:p>
                <a:endParaRPr lang="en-US"/>
              </a:p>
            </p:txBody>
          </p:sp>
          <p:sp>
            <p:nvSpPr>
              <p:cNvPr id="95" name="Line 70"/>
              <p:cNvSpPr>
                <a:spLocks noChangeShapeType="1"/>
              </p:cNvSpPr>
              <p:nvPr/>
            </p:nvSpPr>
            <p:spPr bwMode="auto">
              <a:xfrm>
                <a:off x="3375" y="3696"/>
                <a:ext cx="1809" cy="0"/>
              </a:xfrm>
              <a:prstGeom prst="line">
                <a:avLst/>
              </a:prstGeom>
              <a:noFill/>
              <a:ln w="9525">
                <a:solidFill>
                  <a:schemeClr val="tx1"/>
                </a:solidFill>
                <a:round/>
                <a:headEnd/>
                <a:tailEnd/>
              </a:ln>
            </p:spPr>
            <p:txBody>
              <a:bodyPr wrap="none" anchor="ctr"/>
              <a:lstStyle/>
              <a:p>
                <a:endParaRPr lang="en-US"/>
              </a:p>
            </p:txBody>
          </p:sp>
          <p:sp>
            <p:nvSpPr>
              <p:cNvPr id="96" name="Line 71"/>
              <p:cNvSpPr>
                <a:spLocks noChangeShapeType="1"/>
              </p:cNvSpPr>
              <p:nvPr/>
            </p:nvSpPr>
            <p:spPr bwMode="auto">
              <a:xfrm>
                <a:off x="3375" y="2784"/>
                <a:ext cx="0" cy="336"/>
              </a:xfrm>
              <a:prstGeom prst="line">
                <a:avLst/>
              </a:prstGeom>
              <a:noFill/>
              <a:ln w="9525">
                <a:solidFill>
                  <a:schemeClr val="tx1"/>
                </a:solidFill>
                <a:round/>
                <a:headEnd/>
                <a:tailEnd/>
              </a:ln>
            </p:spPr>
            <p:txBody>
              <a:bodyPr wrap="none" anchor="ctr"/>
              <a:lstStyle/>
              <a:p>
                <a:endParaRPr lang="en-US"/>
              </a:p>
            </p:txBody>
          </p:sp>
          <p:sp>
            <p:nvSpPr>
              <p:cNvPr id="97" name="Line 72"/>
              <p:cNvSpPr>
                <a:spLocks noChangeShapeType="1"/>
              </p:cNvSpPr>
              <p:nvPr/>
            </p:nvSpPr>
            <p:spPr bwMode="auto">
              <a:xfrm>
                <a:off x="3375" y="3216"/>
                <a:ext cx="0" cy="480"/>
              </a:xfrm>
              <a:prstGeom prst="line">
                <a:avLst/>
              </a:prstGeom>
              <a:noFill/>
              <a:ln w="9525">
                <a:solidFill>
                  <a:schemeClr val="tx1"/>
                </a:solidFill>
                <a:round/>
                <a:headEnd/>
                <a:tailEnd/>
              </a:ln>
            </p:spPr>
            <p:txBody>
              <a:bodyPr wrap="none" anchor="ctr"/>
              <a:lstStyle/>
              <a:p>
                <a:endParaRPr lang="en-US"/>
              </a:p>
            </p:txBody>
          </p:sp>
          <p:sp>
            <p:nvSpPr>
              <p:cNvPr id="98" name="Line 73"/>
              <p:cNvSpPr>
                <a:spLocks noChangeShapeType="1"/>
              </p:cNvSpPr>
              <p:nvPr/>
            </p:nvSpPr>
            <p:spPr bwMode="auto">
              <a:xfrm>
                <a:off x="3903" y="3504"/>
                <a:ext cx="192" cy="0"/>
              </a:xfrm>
              <a:prstGeom prst="line">
                <a:avLst/>
              </a:prstGeom>
              <a:noFill/>
              <a:ln w="9525">
                <a:solidFill>
                  <a:schemeClr val="tx1"/>
                </a:solidFill>
                <a:round/>
                <a:headEnd/>
                <a:tailEnd/>
              </a:ln>
            </p:spPr>
            <p:txBody>
              <a:bodyPr wrap="none" anchor="ctr"/>
              <a:lstStyle/>
              <a:p>
                <a:endParaRPr lang="en-US"/>
              </a:p>
            </p:txBody>
          </p:sp>
          <p:sp>
            <p:nvSpPr>
              <p:cNvPr id="99" name="Line 74"/>
              <p:cNvSpPr>
                <a:spLocks noChangeShapeType="1"/>
              </p:cNvSpPr>
              <p:nvPr/>
            </p:nvSpPr>
            <p:spPr bwMode="auto">
              <a:xfrm>
                <a:off x="3951" y="3552"/>
                <a:ext cx="96" cy="0"/>
              </a:xfrm>
              <a:prstGeom prst="line">
                <a:avLst/>
              </a:prstGeom>
              <a:noFill/>
              <a:ln w="9525">
                <a:solidFill>
                  <a:schemeClr val="tx1"/>
                </a:solidFill>
                <a:round/>
                <a:headEnd/>
                <a:tailEnd/>
              </a:ln>
            </p:spPr>
            <p:txBody>
              <a:bodyPr wrap="none" anchor="ctr"/>
              <a:lstStyle/>
              <a:p>
                <a:endParaRPr lang="en-US"/>
              </a:p>
            </p:txBody>
          </p:sp>
          <p:sp>
            <p:nvSpPr>
              <p:cNvPr id="100" name="Line 75"/>
              <p:cNvSpPr>
                <a:spLocks noChangeShapeType="1"/>
              </p:cNvSpPr>
              <p:nvPr/>
            </p:nvSpPr>
            <p:spPr bwMode="auto">
              <a:xfrm flipV="1">
                <a:off x="3999" y="2784"/>
                <a:ext cx="0" cy="288"/>
              </a:xfrm>
              <a:prstGeom prst="line">
                <a:avLst/>
              </a:prstGeom>
              <a:noFill/>
              <a:ln w="9525">
                <a:solidFill>
                  <a:schemeClr val="tx1"/>
                </a:solidFill>
                <a:round/>
                <a:headEnd/>
                <a:tailEnd/>
              </a:ln>
            </p:spPr>
            <p:txBody>
              <a:bodyPr wrap="none" anchor="ctr"/>
              <a:lstStyle/>
              <a:p>
                <a:endParaRPr lang="en-US"/>
              </a:p>
            </p:txBody>
          </p:sp>
          <p:sp>
            <p:nvSpPr>
              <p:cNvPr id="101" name="Line 76"/>
              <p:cNvSpPr>
                <a:spLocks noChangeShapeType="1"/>
              </p:cNvSpPr>
              <p:nvPr/>
            </p:nvSpPr>
            <p:spPr bwMode="auto">
              <a:xfrm>
                <a:off x="3999" y="3312"/>
                <a:ext cx="0" cy="192"/>
              </a:xfrm>
              <a:prstGeom prst="line">
                <a:avLst/>
              </a:prstGeom>
              <a:noFill/>
              <a:ln w="9525">
                <a:solidFill>
                  <a:schemeClr val="tx1"/>
                </a:solidFill>
                <a:round/>
                <a:headEnd/>
                <a:tailEnd/>
              </a:ln>
            </p:spPr>
            <p:txBody>
              <a:bodyPr wrap="none" anchor="ctr"/>
              <a:lstStyle/>
              <a:p>
                <a:endParaRPr lang="en-US"/>
              </a:p>
            </p:txBody>
          </p:sp>
          <p:sp>
            <p:nvSpPr>
              <p:cNvPr id="102" name="Line 77"/>
              <p:cNvSpPr>
                <a:spLocks noChangeShapeType="1"/>
              </p:cNvSpPr>
              <p:nvPr/>
            </p:nvSpPr>
            <p:spPr bwMode="auto">
              <a:xfrm>
                <a:off x="3999" y="3552"/>
                <a:ext cx="0" cy="144"/>
              </a:xfrm>
              <a:prstGeom prst="line">
                <a:avLst/>
              </a:prstGeom>
              <a:noFill/>
              <a:ln w="9525">
                <a:solidFill>
                  <a:schemeClr val="tx1"/>
                </a:solidFill>
                <a:round/>
                <a:headEnd/>
                <a:tailEnd/>
              </a:ln>
            </p:spPr>
            <p:txBody>
              <a:bodyPr wrap="none" anchor="ctr"/>
              <a:lstStyle/>
              <a:p>
                <a:endParaRPr lang="en-US"/>
              </a:p>
            </p:txBody>
          </p:sp>
          <p:sp>
            <p:nvSpPr>
              <p:cNvPr id="103" name="Line 78"/>
              <p:cNvSpPr>
                <a:spLocks noChangeShapeType="1"/>
              </p:cNvSpPr>
              <p:nvPr/>
            </p:nvSpPr>
            <p:spPr bwMode="auto">
              <a:xfrm flipV="1">
                <a:off x="3903" y="3120"/>
                <a:ext cx="192" cy="96"/>
              </a:xfrm>
              <a:prstGeom prst="line">
                <a:avLst/>
              </a:prstGeom>
              <a:noFill/>
              <a:ln w="9525">
                <a:solidFill>
                  <a:schemeClr val="tx1"/>
                </a:solidFill>
                <a:round/>
                <a:headEnd/>
                <a:tailEnd type="triangle" w="med" len="med"/>
              </a:ln>
            </p:spPr>
            <p:txBody>
              <a:bodyPr wrap="none" anchor="ctr"/>
              <a:lstStyle/>
              <a:p>
                <a:endParaRPr lang="en-US"/>
              </a:p>
            </p:txBody>
          </p:sp>
          <p:grpSp>
            <p:nvGrpSpPr>
              <p:cNvPr id="11" name="Group 79"/>
              <p:cNvGrpSpPr>
                <a:grpSpLocks/>
              </p:cNvGrpSpPr>
              <p:nvPr/>
            </p:nvGrpSpPr>
            <p:grpSpPr bwMode="auto">
              <a:xfrm>
                <a:off x="4272" y="2784"/>
                <a:ext cx="240" cy="912"/>
                <a:chOff x="4239" y="2784"/>
                <a:chExt cx="240" cy="912"/>
              </a:xfrm>
            </p:grpSpPr>
            <p:sp>
              <p:nvSpPr>
                <p:cNvPr id="131" name="Rectangle 80"/>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2" name="Group 81"/>
                <p:cNvGrpSpPr>
                  <a:grpSpLocks/>
                </p:cNvGrpSpPr>
                <p:nvPr/>
              </p:nvGrpSpPr>
              <p:grpSpPr bwMode="auto">
                <a:xfrm flipV="1">
                  <a:off x="4239" y="3504"/>
                  <a:ext cx="192" cy="48"/>
                  <a:chOff x="2064" y="1920"/>
                  <a:chExt cx="192" cy="48"/>
                </a:xfrm>
              </p:grpSpPr>
              <p:sp>
                <p:nvSpPr>
                  <p:cNvPr id="137" name="Line 82"/>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38" name="Line 83"/>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33" name="Line 84"/>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34" name="Line 85"/>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35" name="Line 86"/>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36" name="Line 87"/>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05" name="Text Box 88"/>
              <p:cNvSpPr txBox="1">
                <a:spLocks noChangeArrowheads="1"/>
              </p:cNvSpPr>
              <p:nvPr/>
            </p:nvSpPr>
            <p:spPr bwMode="auto">
              <a:xfrm>
                <a:off x="3024" y="3024"/>
                <a:ext cx="87" cy="204"/>
              </a:xfrm>
              <a:prstGeom prst="rect">
                <a:avLst/>
              </a:prstGeom>
              <a:noFill/>
              <a:ln w="9525">
                <a:noFill/>
                <a:miter lim="800000"/>
                <a:headEnd/>
                <a:tailEnd/>
              </a:ln>
            </p:spPr>
            <p:txBody>
              <a:bodyPr wrap="none">
                <a:spAutoFit/>
              </a:bodyPr>
              <a:lstStyle/>
              <a:p>
                <a:endParaRPr lang="en-US" sz="2400" b="1" i="1" dirty="0"/>
              </a:p>
            </p:txBody>
          </p:sp>
          <p:grpSp>
            <p:nvGrpSpPr>
              <p:cNvPr id="13" name="Group 89"/>
              <p:cNvGrpSpPr>
                <a:grpSpLocks/>
              </p:cNvGrpSpPr>
              <p:nvPr/>
            </p:nvGrpSpPr>
            <p:grpSpPr bwMode="auto">
              <a:xfrm>
                <a:off x="5088" y="2784"/>
                <a:ext cx="192" cy="912"/>
                <a:chOff x="4671" y="2784"/>
                <a:chExt cx="192" cy="912"/>
              </a:xfrm>
            </p:grpSpPr>
            <p:sp>
              <p:nvSpPr>
                <p:cNvPr id="124" name="Rectangle 90"/>
                <p:cNvSpPr>
                  <a:spLocks noChangeArrowheads="1"/>
                </p:cNvSpPr>
                <p:nvPr/>
              </p:nvSpPr>
              <p:spPr bwMode="auto">
                <a:xfrm>
                  <a:off x="4719"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125" name="Line 91"/>
                <p:cNvSpPr>
                  <a:spLocks noChangeShapeType="1"/>
                </p:cNvSpPr>
                <p:nvPr/>
              </p:nvSpPr>
              <p:spPr bwMode="auto">
                <a:xfrm>
                  <a:off x="4671" y="3552"/>
                  <a:ext cx="192" cy="0"/>
                </a:xfrm>
                <a:prstGeom prst="line">
                  <a:avLst/>
                </a:prstGeom>
                <a:noFill/>
                <a:ln w="9525">
                  <a:solidFill>
                    <a:schemeClr val="tx1"/>
                  </a:solidFill>
                  <a:round/>
                  <a:headEnd/>
                  <a:tailEnd/>
                </a:ln>
              </p:spPr>
              <p:txBody>
                <a:bodyPr wrap="none" anchor="ctr"/>
                <a:lstStyle/>
                <a:p>
                  <a:endParaRPr lang="en-US"/>
                </a:p>
              </p:txBody>
            </p:sp>
            <p:sp>
              <p:nvSpPr>
                <p:cNvPr id="126" name="Line 92"/>
                <p:cNvSpPr>
                  <a:spLocks noChangeShapeType="1"/>
                </p:cNvSpPr>
                <p:nvPr/>
              </p:nvSpPr>
              <p:spPr bwMode="auto">
                <a:xfrm>
                  <a:off x="4719" y="3504"/>
                  <a:ext cx="96" cy="0"/>
                </a:xfrm>
                <a:prstGeom prst="line">
                  <a:avLst/>
                </a:prstGeom>
                <a:noFill/>
                <a:ln w="9525">
                  <a:solidFill>
                    <a:schemeClr val="tx1"/>
                  </a:solidFill>
                  <a:round/>
                  <a:headEnd/>
                  <a:tailEnd/>
                </a:ln>
              </p:spPr>
              <p:txBody>
                <a:bodyPr wrap="none" anchor="ctr"/>
                <a:lstStyle/>
                <a:p>
                  <a:endParaRPr lang="en-US"/>
                </a:p>
              </p:txBody>
            </p:sp>
            <p:sp>
              <p:nvSpPr>
                <p:cNvPr id="127" name="Line 93"/>
                <p:cNvSpPr>
                  <a:spLocks noChangeShapeType="1"/>
                </p:cNvSpPr>
                <p:nvPr/>
              </p:nvSpPr>
              <p:spPr bwMode="auto">
                <a:xfrm flipV="1">
                  <a:off x="4767" y="2784"/>
                  <a:ext cx="0" cy="288"/>
                </a:xfrm>
                <a:prstGeom prst="line">
                  <a:avLst/>
                </a:prstGeom>
                <a:noFill/>
                <a:ln w="9525">
                  <a:solidFill>
                    <a:schemeClr val="tx1"/>
                  </a:solidFill>
                  <a:round/>
                  <a:headEnd/>
                  <a:tailEnd/>
                </a:ln>
              </p:spPr>
              <p:txBody>
                <a:bodyPr wrap="none" anchor="ctr"/>
                <a:lstStyle/>
                <a:p>
                  <a:endParaRPr lang="en-US"/>
                </a:p>
              </p:txBody>
            </p:sp>
            <p:sp>
              <p:nvSpPr>
                <p:cNvPr id="128" name="Line 94"/>
                <p:cNvSpPr>
                  <a:spLocks noChangeShapeType="1"/>
                </p:cNvSpPr>
                <p:nvPr/>
              </p:nvSpPr>
              <p:spPr bwMode="auto">
                <a:xfrm>
                  <a:off x="4767" y="3312"/>
                  <a:ext cx="0" cy="192"/>
                </a:xfrm>
                <a:prstGeom prst="line">
                  <a:avLst/>
                </a:prstGeom>
                <a:noFill/>
                <a:ln w="9525">
                  <a:solidFill>
                    <a:schemeClr val="tx1"/>
                  </a:solidFill>
                  <a:round/>
                  <a:headEnd/>
                  <a:tailEnd/>
                </a:ln>
              </p:spPr>
              <p:txBody>
                <a:bodyPr wrap="none" anchor="ctr"/>
                <a:lstStyle/>
                <a:p>
                  <a:endParaRPr lang="en-US"/>
                </a:p>
              </p:txBody>
            </p:sp>
            <p:sp>
              <p:nvSpPr>
                <p:cNvPr id="129" name="Line 95"/>
                <p:cNvSpPr>
                  <a:spLocks noChangeShapeType="1"/>
                </p:cNvSpPr>
                <p:nvPr/>
              </p:nvSpPr>
              <p:spPr bwMode="auto">
                <a:xfrm>
                  <a:off x="4767" y="3552"/>
                  <a:ext cx="0" cy="144"/>
                </a:xfrm>
                <a:prstGeom prst="line">
                  <a:avLst/>
                </a:prstGeom>
                <a:noFill/>
                <a:ln w="9525">
                  <a:solidFill>
                    <a:schemeClr val="tx1"/>
                  </a:solidFill>
                  <a:round/>
                  <a:headEnd/>
                  <a:tailEnd/>
                </a:ln>
              </p:spPr>
              <p:txBody>
                <a:bodyPr wrap="none" anchor="ctr"/>
                <a:lstStyle/>
                <a:p>
                  <a:endParaRPr lang="en-US"/>
                </a:p>
              </p:txBody>
            </p:sp>
          </p:grpSp>
          <p:sp>
            <p:nvSpPr>
              <p:cNvPr id="107" name="Text Box 97"/>
              <p:cNvSpPr txBox="1">
                <a:spLocks noChangeArrowheads="1"/>
              </p:cNvSpPr>
              <p:nvPr/>
            </p:nvSpPr>
            <p:spPr bwMode="auto">
              <a:xfrm>
                <a:off x="4032" y="3199"/>
                <a:ext cx="87" cy="177"/>
              </a:xfrm>
              <a:prstGeom prst="rect">
                <a:avLst/>
              </a:prstGeom>
              <a:noFill/>
              <a:ln w="9525">
                <a:noFill/>
                <a:miter lim="800000"/>
                <a:headEnd/>
                <a:tailEnd/>
              </a:ln>
            </p:spPr>
            <p:txBody>
              <a:bodyPr wrap="none">
                <a:spAutoFit/>
              </a:bodyPr>
              <a:lstStyle/>
              <a:p>
                <a:endParaRPr lang="en-US" sz="2000" b="1" i="1" dirty="0"/>
              </a:p>
            </p:txBody>
          </p:sp>
          <p:sp>
            <p:nvSpPr>
              <p:cNvPr id="109" name="Line 99"/>
              <p:cNvSpPr>
                <a:spLocks noChangeShapeType="1"/>
              </p:cNvSpPr>
              <p:nvPr/>
            </p:nvSpPr>
            <p:spPr bwMode="auto">
              <a:xfrm>
                <a:off x="4239" y="2448"/>
                <a:ext cx="0" cy="240"/>
              </a:xfrm>
              <a:prstGeom prst="line">
                <a:avLst/>
              </a:prstGeom>
              <a:noFill/>
              <a:ln w="9525">
                <a:solidFill>
                  <a:srgbClr val="FF0000"/>
                </a:solidFill>
                <a:round/>
                <a:headEnd/>
                <a:tailEnd type="triangle" w="med" len="med"/>
              </a:ln>
            </p:spPr>
            <p:txBody>
              <a:bodyPr wrap="none" anchor="ctr"/>
              <a:lstStyle/>
              <a:p>
                <a:endParaRPr lang="en-US"/>
              </a:p>
            </p:txBody>
          </p:sp>
          <p:sp>
            <p:nvSpPr>
              <p:cNvPr id="110" name="Line 100"/>
              <p:cNvSpPr>
                <a:spLocks noChangeShapeType="1"/>
              </p:cNvSpPr>
              <p:nvPr/>
            </p:nvSpPr>
            <p:spPr bwMode="auto">
              <a:xfrm>
                <a:off x="4143" y="2400"/>
                <a:ext cx="0" cy="384"/>
              </a:xfrm>
              <a:prstGeom prst="line">
                <a:avLst/>
              </a:prstGeom>
              <a:noFill/>
              <a:ln w="9525">
                <a:solidFill>
                  <a:schemeClr val="tx1"/>
                </a:solidFill>
                <a:round/>
                <a:headEnd/>
                <a:tailEnd/>
              </a:ln>
            </p:spPr>
            <p:txBody>
              <a:bodyPr wrap="none" anchor="ctr"/>
              <a:lstStyle/>
              <a:p>
                <a:endParaRPr lang="en-US"/>
              </a:p>
            </p:txBody>
          </p:sp>
          <p:sp>
            <p:nvSpPr>
              <p:cNvPr id="111" name="Text Box 101"/>
              <p:cNvSpPr txBox="1">
                <a:spLocks noChangeArrowheads="1"/>
              </p:cNvSpPr>
              <p:nvPr/>
            </p:nvSpPr>
            <p:spPr bwMode="auto">
              <a:xfrm>
                <a:off x="4235" y="2448"/>
                <a:ext cx="147" cy="286"/>
              </a:xfrm>
              <a:prstGeom prst="rect">
                <a:avLst/>
              </a:prstGeom>
              <a:noFill/>
              <a:ln w="9525">
                <a:noFill/>
                <a:miter lim="800000"/>
                <a:headEnd/>
                <a:tailEnd/>
              </a:ln>
            </p:spPr>
            <p:txBody>
              <a:bodyPr wrap="none">
                <a:spAutoFit/>
              </a:bodyPr>
              <a:lstStyle/>
              <a:p>
                <a:r>
                  <a:rPr lang="en-US" sz="3600" b="1" i="1" dirty="0">
                    <a:solidFill>
                      <a:srgbClr val="FF0000"/>
                    </a:solidFill>
                  </a:rPr>
                  <a:t>I</a:t>
                </a:r>
                <a:endParaRPr lang="en-US" sz="3600" b="1" i="1" dirty="0"/>
              </a:p>
            </p:txBody>
          </p:sp>
          <p:grpSp>
            <p:nvGrpSpPr>
              <p:cNvPr id="14" name="Group 102"/>
              <p:cNvGrpSpPr>
                <a:grpSpLocks/>
              </p:cNvGrpSpPr>
              <p:nvPr/>
            </p:nvGrpSpPr>
            <p:grpSpPr bwMode="auto">
              <a:xfrm>
                <a:off x="4656" y="2784"/>
                <a:ext cx="240" cy="912"/>
                <a:chOff x="4239" y="2784"/>
                <a:chExt cx="240" cy="912"/>
              </a:xfrm>
            </p:grpSpPr>
            <p:sp>
              <p:nvSpPr>
                <p:cNvPr id="116" name="Rectangle 103"/>
                <p:cNvSpPr>
                  <a:spLocks noChangeArrowheads="1"/>
                </p:cNvSpPr>
                <p:nvPr/>
              </p:nvSpPr>
              <p:spPr bwMode="auto">
                <a:xfrm>
                  <a:off x="4287" y="3072"/>
                  <a:ext cx="96" cy="24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15" name="Group 104"/>
                <p:cNvGrpSpPr>
                  <a:grpSpLocks/>
                </p:cNvGrpSpPr>
                <p:nvPr/>
              </p:nvGrpSpPr>
              <p:grpSpPr bwMode="auto">
                <a:xfrm flipV="1">
                  <a:off x="4239" y="3504"/>
                  <a:ext cx="192" cy="48"/>
                  <a:chOff x="2064" y="1920"/>
                  <a:chExt cx="192" cy="48"/>
                </a:xfrm>
              </p:grpSpPr>
              <p:sp>
                <p:nvSpPr>
                  <p:cNvPr id="122" name="Line 105"/>
                  <p:cNvSpPr>
                    <a:spLocks noChangeShapeType="1"/>
                  </p:cNvSpPr>
                  <p:nvPr/>
                </p:nvSpPr>
                <p:spPr bwMode="auto">
                  <a:xfrm flipV="1">
                    <a:off x="2064" y="1920"/>
                    <a:ext cx="192" cy="0"/>
                  </a:xfrm>
                  <a:prstGeom prst="line">
                    <a:avLst/>
                  </a:prstGeom>
                  <a:noFill/>
                  <a:ln w="9525">
                    <a:solidFill>
                      <a:schemeClr val="tx1"/>
                    </a:solidFill>
                    <a:round/>
                    <a:headEnd/>
                    <a:tailEnd/>
                  </a:ln>
                </p:spPr>
                <p:txBody>
                  <a:bodyPr wrap="none" anchor="ctr"/>
                  <a:lstStyle/>
                  <a:p>
                    <a:endParaRPr lang="en-US"/>
                  </a:p>
                </p:txBody>
              </p:sp>
              <p:sp>
                <p:nvSpPr>
                  <p:cNvPr id="123" name="Line 106"/>
                  <p:cNvSpPr>
                    <a:spLocks noChangeShapeType="1"/>
                  </p:cNvSpPr>
                  <p:nvPr/>
                </p:nvSpPr>
                <p:spPr bwMode="auto">
                  <a:xfrm flipV="1">
                    <a:off x="2112" y="1968"/>
                    <a:ext cx="96" cy="0"/>
                  </a:xfrm>
                  <a:prstGeom prst="line">
                    <a:avLst/>
                  </a:prstGeom>
                  <a:noFill/>
                  <a:ln w="9525">
                    <a:solidFill>
                      <a:schemeClr val="tx1"/>
                    </a:solidFill>
                    <a:round/>
                    <a:headEnd/>
                    <a:tailEnd/>
                  </a:ln>
                </p:spPr>
                <p:txBody>
                  <a:bodyPr wrap="none" anchor="ctr"/>
                  <a:lstStyle/>
                  <a:p>
                    <a:endParaRPr lang="en-US"/>
                  </a:p>
                </p:txBody>
              </p:sp>
            </p:grpSp>
            <p:sp>
              <p:nvSpPr>
                <p:cNvPr id="118" name="Line 107"/>
                <p:cNvSpPr>
                  <a:spLocks noChangeShapeType="1"/>
                </p:cNvSpPr>
                <p:nvPr/>
              </p:nvSpPr>
              <p:spPr bwMode="auto">
                <a:xfrm flipV="1">
                  <a:off x="4335" y="2784"/>
                  <a:ext cx="0" cy="288"/>
                </a:xfrm>
                <a:prstGeom prst="line">
                  <a:avLst/>
                </a:prstGeom>
                <a:noFill/>
                <a:ln w="9525">
                  <a:solidFill>
                    <a:schemeClr val="tx1"/>
                  </a:solidFill>
                  <a:round/>
                  <a:headEnd/>
                  <a:tailEnd/>
                </a:ln>
              </p:spPr>
              <p:txBody>
                <a:bodyPr wrap="none" anchor="ctr"/>
                <a:lstStyle/>
                <a:p>
                  <a:endParaRPr lang="en-US"/>
                </a:p>
              </p:txBody>
            </p:sp>
            <p:sp>
              <p:nvSpPr>
                <p:cNvPr id="119" name="Line 108"/>
                <p:cNvSpPr>
                  <a:spLocks noChangeShapeType="1"/>
                </p:cNvSpPr>
                <p:nvPr/>
              </p:nvSpPr>
              <p:spPr bwMode="auto">
                <a:xfrm>
                  <a:off x="4335" y="3312"/>
                  <a:ext cx="0" cy="192"/>
                </a:xfrm>
                <a:prstGeom prst="line">
                  <a:avLst/>
                </a:prstGeom>
                <a:noFill/>
                <a:ln w="9525">
                  <a:solidFill>
                    <a:schemeClr val="tx1"/>
                  </a:solidFill>
                  <a:round/>
                  <a:headEnd/>
                  <a:tailEnd/>
                </a:ln>
              </p:spPr>
              <p:txBody>
                <a:bodyPr wrap="none" anchor="ctr"/>
                <a:lstStyle/>
                <a:p>
                  <a:endParaRPr lang="en-US"/>
                </a:p>
              </p:txBody>
            </p:sp>
            <p:sp>
              <p:nvSpPr>
                <p:cNvPr id="120" name="Line 109"/>
                <p:cNvSpPr>
                  <a:spLocks noChangeShapeType="1"/>
                </p:cNvSpPr>
                <p:nvPr/>
              </p:nvSpPr>
              <p:spPr bwMode="auto">
                <a:xfrm>
                  <a:off x="4335" y="3552"/>
                  <a:ext cx="0" cy="144"/>
                </a:xfrm>
                <a:prstGeom prst="line">
                  <a:avLst/>
                </a:prstGeom>
                <a:noFill/>
                <a:ln w="9525">
                  <a:solidFill>
                    <a:schemeClr val="tx1"/>
                  </a:solidFill>
                  <a:round/>
                  <a:headEnd/>
                  <a:tailEnd/>
                </a:ln>
              </p:spPr>
              <p:txBody>
                <a:bodyPr wrap="none" anchor="ctr"/>
                <a:lstStyle/>
                <a:p>
                  <a:endParaRPr lang="en-US"/>
                </a:p>
              </p:txBody>
            </p:sp>
            <p:sp>
              <p:nvSpPr>
                <p:cNvPr id="121" name="Line 110"/>
                <p:cNvSpPr>
                  <a:spLocks noChangeShapeType="1"/>
                </p:cNvSpPr>
                <p:nvPr/>
              </p:nvSpPr>
              <p:spPr bwMode="auto">
                <a:xfrm flipV="1">
                  <a:off x="4287" y="3120"/>
                  <a:ext cx="192" cy="96"/>
                </a:xfrm>
                <a:prstGeom prst="line">
                  <a:avLst/>
                </a:prstGeom>
                <a:noFill/>
                <a:ln w="9525">
                  <a:solidFill>
                    <a:schemeClr val="tx1"/>
                  </a:solidFill>
                  <a:round/>
                  <a:headEnd/>
                  <a:tailEnd type="triangle" w="med" len="med"/>
                </a:ln>
              </p:spPr>
              <p:txBody>
                <a:bodyPr wrap="none" anchor="ctr"/>
                <a:lstStyle/>
                <a:p>
                  <a:endParaRPr lang="en-US"/>
                </a:p>
              </p:txBody>
            </p:sp>
          </p:grpSp>
          <p:sp>
            <p:nvSpPr>
              <p:cNvPr id="113" name="Line 111"/>
              <p:cNvSpPr>
                <a:spLocks noChangeShapeType="1"/>
              </p:cNvSpPr>
              <p:nvPr/>
            </p:nvSpPr>
            <p:spPr bwMode="auto">
              <a:xfrm>
                <a:off x="4176" y="3696"/>
                <a:ext cx="0" cy="144"/>
              </a:xfrm>
              <a:prstGeom prst="line">
                <a:avLst/>
              </a:prstGeom>
              <a:noFill/>
              <a:ln w="9525">
                <a:solidFill>
                  <a:schemeClr val="tx1"/>
                </a:solidFill>
                <a:round/>
                <a:headEnd/>
                <a:tailEnd/>
              </a:ln>
            </p:spPr>
            <p:txBody>
              <a:bodyPr wrap="none" anchor="ctr"/>
              <a:lstStyle/>
              <a:p>
                <a:endParaRPr lang="en-US"/>
              </a:p>
            </p:txBody>
          </p:sp>
          <p:sp>
            <p:nvSpPr>
              <p:cNvPr id="114" name="Line 112"/>
              <p:cNvSpPr>
                <a:spLocks noChangeShapeType="1"/>
              </p:cNvSpPr>
              <p:nvPr/>
            </p:nvSpPr>
            <p:spPr bwMode="auto">
              <a:xfrm>
                <a:off x="4080" y="3840"/>
                <a:ext cx="192" cy="0"/>
              </a:xfrm>
              <a:prstGeom prst="line">
                <a:avLst/>
              </a:prstGeom>
              <a:noFill/>
              <a:ln w="9525">
                <a:solidFill>
                  <a:schemeClr val="tx1"/>
                </a:solidFill>
                <a:round/>
                <a:headEnd/>
                <a:tailEnd/>
              </a:ln>
            </p:spPr>
            <p:txBody>
              <a:bodyPr wrap="none" anchor="ctr"/>
              <a:lstStyle/>
              <a:p>
                <a:endParaRPr lang="en-US"/>
              </a:p>
            </p:txBody>
          </p:sp>
          <p:sp>
            <p:nvSpPr>
              <p:cNvPr id="115" name="Text Box 113"/>
              <p:cNvSpPr txBox="1">
                <a:spLocks noChangeArrowheads="1"/>
              </p:cNvSpPr>
              <p:nvPr/>
            </p:nvSpPr>
            <p:spPr bwMode="auto">
              <a:xfrm>
                <a:off x="4437" y="3205"/>
                <a:ext cx="87" cy="177"/>
              </a:xfrm>
              <a:prstGeom prst="rect">
                <a:avLst/>
              </a:prstGeom>
              <a:noFill/>
              <a:ln w="9525">
                <a:noFill/>
                <a:miter lim="800000"/>
                <a:headEnd/>
                <a:tailEnd/>
              </a:ln>
            </p:spPr>
            <p:txBody>
              <a:bodyPr wrap="none">
                <a:spAutoFit/>
              </a:bodyPr>
              <a:lstStyle/>
              <a:p>
                <a:endParaRPr lang="en-US" sz="2000" b="1" i="1" dirty="0"/>
              </a:p>
            </p:txBody>
          </p:sp>
        </p:grpSp>
        <p:sp>
          <p:nvSpPr>
            <p:cNvPr id="90" name="Oval 114"/>
            <p:cNvSpPr>
              <a:spLocks noChangeArrowheads="1"/>
            </p:cNvSpPr>
            <p:nvPr/>
          </p:nvSpPr>
          <p:spPr bwMode="auto">
            <a:xfrm>
              <a:off x="703" y="2432"/>
              <a:ext cx="1905" cy="1888"/>
            </a:xfrm>
            <a:prstGeom prst="ellipse">
              <a:avLst/>
            </a:prstGeom>
            <a:noFill/>
            <a:ln w="9525">
              <a:solidFill>
                <a:srgbClr val="FF0000"/>
              </a:solidFill>
              <a:round/>
              <a:headEnd/>
              <a:tailEnd/>
            </a:ln>
          </p:spPr>
          <p:txBody>
            <a:bodyPr wrap="none" anchor="ctr"/>
            <a:lstStyle/>
            <a:p>
              <a:endParaRPr lang="en-US"/>
            </a:p>
          </p:txBody>
        </p:sp>
      </p:grpSp>
      <p:grpSp>
        <p:nvGrpSpPr>
          <p:cNvPr id="16" name="Group 115"/>
          <p:cNvGrpSpPr>
            <a:grpSpLocks/>
          </p:cNvGrpSpPr>
          <p:nvPr/>
        </p:nvGrpSpPr>
        <p:grpSpPr bwMode="auto">
          <a:xfrm>
            <a:off x="11395947" y="5957101"/>
            <a:ext cx="10767461" cy="375299"/>
            <a:chOff x="915" y="2614"/>
            <a:chExt cx="3961" cy="136"/>
          </a:xfrm>
        </p:grpSpPr>
        <p:sp>
          <p:nvSpPr>
            <p:cNvPr id="140" name="Line 116"/>
            <p:cNvSpPr>
              <a:spLocks noChangeShapeType="1"/>
            </p:cNvSpPr>
            <p:nvPr/>
          </p:nvSpPr>
          <p:spPr bwMode="auto">
            <a:xfrm>
              <a:off x="915" y="2704"/>
              <a:ext cx="2581" cy="0"/>
            </a:xfrm>
            <a:prstGeom prst="line">
              <a:avLst/>
            </a:prstGeom>
            <a:noFill/>
            <a:ln w="9525">
              <a:solidFill>
                <a:schemeClr val="tx1"/>
              </a:solidFill>
              <a:round/>
              <a:headEnd/>
              <a:tailEnd/>
            </a:ln>
          </p:spPr>
          <p:txBody>
            <a:bodyPr/>
            <a:lstStyle/>
            <a:p>
              <a:endParaRPr lang="en-US"/>
            </a:p>
          </p:txBody>
        </p:sp>
        <p:sp>
          <p:nvSpPr>
            <p:cNvPr id="141" name="Line 117"/>
            <p:cNvSpPr>
              <a:spLocks noChangeShapeType="1"/>
            </p:cNvSpPr>
            <p:nvPr/>
          </p:nvSpPr>
          <p:spPr bwMode="auto">
            <a:xfrm>
              <a:off x="3651" y="2704"/>
              <a:ext cx="1225" cy="0"/>
            </a:xfrm>
            <a:prstGeom prst="line">
              <a:avLst/>
            </a:prstGeom>
            <a:noFill/>
            <a:ln w="9525">
              <a:solidFill>
                <a:schemeClr val="tx1"/>
              </a:solidFill>
              <a:round/>
              <a:headEnd/>
              <a:tailEnd/>
            </a:ln>
          </p:spPr>
          <p:txBody>
            <a:bodyPr/>
            <a:lstStyle/>
            <a:p>
              <a:endParaRPr lang="en-US"/>
            </a:p>
          </p:txBody>
        </p:sp>
        <p:sp>
          <p:nvSpPr>
            <p:cNvPr id="142" name="Rectangle 118"/>
            <p:cNvSpPr>
              <a:spLocks noChangeArrowheads="1"/>
            </p:cNvSpPr>
            <p:nvPr/>
          </p:nvSpPr>
          <p:spPr bwMode="auto">
            <a:xfrm>
              <a:off x="1416" y="2614"/>
              <a:ext cx="454" cy="13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143" name="Line 119"/>
            <p:cNvSpPr>
              <a:spLocks noChangeShapeType="1"/>
            </p:cNvSpPr>
            <p:nvPr/>
          </p:nvSpPr>
          <p:spPr bwMode="auto">
            <a:xfrm>
              <a:off x="3198" y="2704"/>
              <a:ext cx="453" cy="0"/>
            </a:xfrm>
            <a:prstGeom prst="line">
              <a:avLst/>
            </a:prstGeom>
            <a:noFill/>
            <a:ln w="9525">
              <a:solidFill>
                <a:schemeClr val="tx1"/>
              </a:solidFill>
              <a:round/>
              <a:headEnd/>
              <a:tailEnd/>
            </a:ln>
          </p:spPr>
          <p:txBody>
            <a:bodyPr/>
            <a:lstStyle/>
            <a:p>
              <a:endParaRPr lang="en-US"/>
            </a:p>
          </p:txBody>
        </p:sp>
      </p:grpSp>
      <p:sp>
        <p:nvSpPr>
          <p:cNvPr id="147" name="Text Box 32"/>
          <p:cNvSpPr txBox="1">
            <a:spLocks noChangeArrowheads="1"/>
          </p:cNvSpPr>
          <p:nvPr/>
        </p:nvSpPr>
        <p:spPr bwMode="auto">
          <a:xfrm>
            <a:off x="16430110" y="7131847"/>
            <a:ext cx="554960" cy="707886"/>
          </a:xfrm>
          <a:prstGeom prst="rect">
            <a:avLst/>
          </a:prstGeom>
          <a:noFill/>
          <a:ln w="9525">
            <a:noFill/>
            <a:miter lim="800000"/>
            <a:headEnd/>
            <a:tailEnd/>
          </a:ln>
        </p:spPr>
        <p:txBody>
          <a:bodyPr wrap="none">
            <a:spAutoFit/>
          </a:bodyPr>
          <a:lstStyle/>
          <a:p>
            <a:r>
              <a:rPr lang="en-US" sz="4000" b="1" i="1" dirty="0"/>
              <a:t>C</a:t>
            </a:r>
          </a:p>
        </p:txBody>
      </p:sp>
      <p:sp>
        <p:nvSpPr>
          <p:cNvPr id="148" name="TextBox 47"/>
          <p:cNvSpPr txBox="1">
            <a:spLocks noChangeArrowheads="1"/>
          </p:cNvSpPr>
          <p:nvPr/>
        </p:nvSpPr>
        <p:spPr bwMode="auto">
          <a:xfrm>
            <a:off x="16985070" y="1815410"/>
            <a:ext cx="11002837" cy="969496"/>
          </a:xfrm>
          <a:prstGeom prst="rect">
            <a:avLst/>
          </a:prstGeom>
          <a:noFill/>
          <a:ln w="9525">
            <a:noFill/>
            <a:miter lim="800000"/>
            <a:headEnd/>
            <a:tailEnd/>
          </a:ln>
        </p:spPr>
        <p:txBody>
          <a:bodyPr wrap="square">
            <a:spAutoFit/>
          </a:bodyPr>
          <a:lstStyle/>
          <a:p>
            <a:r>
              <a:rPr lang="en-US" b="1" dirty="0">
                <a:solidFill>
                  <a:srgbClr val="FF0000"/>
                </a:solidFill>
              </a:rPr>
              <a:t>dendrite</a:t>
            </a:r>
            <a:endParaRPr lang="en-US" dirty="0">
              <a:solidFill>
                <a:srgbClr val="FF0000"/>
              </a:solidFill>
            </a:endParaRPr>
          </a:p>
        </p:txBody>
      </p:sp>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Compartmental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12544206" y="5082249"/>
            <a:ext cx="7911398" cy="969496"/>
          </a:xfrm>
          <a:prstGeom prst="rect">
            <a:avLst/>
          </a:prstGeom>
          <a:noFill/>
        </p:spPr>
        <p:txBody>
          <a:bodyPr wrap="square" rtlCol="0">
            <a:spAutoFit/>
          </a:bodyPr>
          <a:lstStyle/>
          <a:p>
            <a:r>
              <a:rPr lang="en-US" dirty="0"/>
              <a:t>    </a:t>
            </a:r>
            <a:r>
              <a:rPr lang="en-US" i="1" dirty="0"/>
              <a:t>R</a:t>
            </a:r>
            <a:r>
              <a:rPr lang="en-US" sz="3600" i="1" dirty="0"/>
              <a:t>L</a:t>
            </a:r>
            <a:endParaRPr lang="en-US" i="1" dirty="0"/>
          </a:p>
        </p:txBody>
      </p:sp>
      <p:sp>
        <p:nvSpPr>
          <p:cNvPr id="152" name="Rectangle 118"/>
          <p:cNvSpPr>
            <a:spLocks noChangeArrowheads="1"/>
          </p:cNvSpPr>
          <p:nvPr/>
        </p:nvSpPr>
        <p:spPr bwMode="auto">
          <a:xfrm>
            <a:off x="18397158" y="5989186"/>
            <a:ext cx="1234140" cy="375299"/>
          </a:xfrm>
          <a:prstGeom prst="rect">
            <a:avLst/>
          </a:prstGeom>
          <a:solidFill>
            <a:schemeClr val="folHlink"/>
          </a:solidFill>
          <a:ln w="9525">
            <a:solidFill>
              <a:schemeClr val="tx1"/>
            </a:solidFill>
            <a:miter lim="800000"/>
            <a:headEnd/>
            <a:tailEnd/>
          </a:ln>
        </p:spPr>
        <p:txBody>
          <a:bodyPr wrap="none" anchor="ct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Compartmental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82626" name="Picture 2"/>
          <p:cNvPicPr>
            <a:picLocks noChangeAspect="1" noChangeArrowheads="1"/>
          </p:cNvPicPr>
          <p:nvPr/>
        </p:nvPicPr>
        <p:blipFill>
          <a:blip r:embed="rId6"/>
          <a:srcRect/>
          <a:stretch>
            <a:fillRect/>
          </a:stretch>
        </p:blipFill>
        <p:spPr bwMode="auto">
          <a:xfrm>
            <a:off x="4316413" y="3575047"/>
            <a:ext cx="15433390" cy="7036810"/>
          </a:xfrm>
          <a:prstGeom prst="rect">
            <a:avLst/>
          </a:prstGeom>
          <a:noFill/>
          <a:ln w="9525">
            <a:noFill/>
            <a:miter lim="800000"/>
            <a:headEnd/>
            <a:tailEnd/>
          </a:ln>
        </p:spPr>
      </p:pic>
      <p:sp>
        <p:nvSpPr>
          <p:cNvPr id="132" name="TextBox 131"/>
          <p:cNvSpPr txBox="1"/>
          <p:nvPr/>
        </p:nvSpPr>
        <p:spPr>
          <a:xfrm>
            <a:off x="1082675" y="9032875"/>
            <a:ext cx="14428950" cy="1892826"/>
          </a:xfrm>
          <a:prstGeom prst="rect">
            <a:avLst/>
          </a:prstGeom>
          <a:noFill/>
        </p:spPr>
        <p:txBody>
          <a:bodyPr wrap="none" rtlCol="0">
            <a:spAutoFit/>
          </a:bodyPr>
          <a:lstStyle/>
          <a:p>
            <a:r>
              <a:rPr lang="en-US" dirty="0"/>
              <a:t>Software tools: - NEURON  </a:t>
            </a:r>
            <a:r>
              <a:rPr lang="en-US" sz="3600" i="1" dirty="0"/>
              <a:t>(</a:t>
            </a:r>
            <a:r>
              <a:rPr lang="en-US" sz="3600" i="1" dirty="0" err="1"/>
              <a:t>Carnevale&amp;Hines</a:t>
            </a:r>
            <a:r>
              <a:rPr lang="en-US" sz="3600" i="1" dirty="0"/>
              <a:t>, 2006)</a:t>
            </a:r>
            <a:endParaRPr lang="en-US" i="1" dirty="0"/>
          </a:p>
          <a:p>
            <a:r>
              <a:rPr lang="en-US" dirty="0"/>
              <a:t>                         - GENESIS </a:t>
            </a:r>
            <a:r>
              <a:rPr lang="en-US" sz="6000" i="1" dirty="0"/>
              <a:t>(</a:t>
            </a:r>
            <a:r>
              <a:rPr lang="en-US" sz="3600" i="1" dirty="0" err="1"/>
              <a:t>Bower&amp;Beeman</a:t>
            </a:r>
            <a:r>
              <a:rPr lang="en-US" sz="3600" i="1" dirty="0"/>
              <a:t>, 1995)</a:t>
            </a:r>
            <a:endParaRPr lang="en-US" dirty="0"/>
          </a:p>
        </p:txBody>
      </p:sp>
      <mc:AlternateContent xmlns:mc="http://schemas.openxmlformats.org/markup-compatibility/2006">
        <mc:Choice xmlns:a14="http://schemas.microsoft.com/office/drawing/2010/main" Requires="a14">
          <p:sp>
            <p:nvSpPr>
              <p:cNvPr id="906260" name="Object 3"/>
              <p:cNvSpPr txBox="1"/>
              <p:nvPr/>
            </p:nvSpPr>
            <p:spPr bwMode="auto">
              <a:xfrm>
                <a:off x="1082675" y="1581150"/>
                <a:ext cx="17432338" cy="1879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0.5(</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up>
                              <m:r>
                                <a:rPr lang="zh-CN" altLang="en-US" i="1">
                                  <a:solidFill>
                                    <a:srgbClr val="000000"/>
                                  </a:solidFill>
                                  <a:latin typeface="Cambria Math" panose="02040503050406030204" pitchFamily="18" charset="0"/>
                                </a:rPr>
                                <m:t>𝜇</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up>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0.5(</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up>
                              <m:r>
                                <a:rPr lang="zh-CN" altLang="en-US" i="1">
                                  <a:solidFill>
                                    <a:srgbClr val="000000"/>
                                  </a:solidFill>
                                  <a:latin typeface="Cambria Math" panose="02040503050406030204" pitchFamily="18" charset="0"/>
                                </a:rPr>
                                <m:t>𝜇</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𝐿</m:t>
                              </m:r>
                            </m:sub>
                            <m:sup>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𝜇</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𝑖𝑜𝑛</m:t>
                          </m:r>
                        </m:sub>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𝑖𝑜𝑛</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3"/>
              <p:cNvSpPr txBox="1">
                <a:spLocks noRot="1" noChangeAspect="1" noMove="1" noResize="1" noEditPoints="1" noAdjustHandles="1" noChangeArrowheads="1" noChangeShapeType="1" noTextEdit="1"/>
              </p:cNvSpPr>
              <p:nvPr/>
            </p:nvSpPr>
            <p:spPr bwMode="auto">
              <a:xfrm>
                <a:off x="1082675" y="1581150"/>
                <a:ext cx="17432338" cy="1879600"/>
              </a:xfrm>
              <a:prstGeom prst="rect">
                <a:avLst/>
              </a:prstGeom>
              <a:blipFill>
                <a:blip r:embed="rId7"/>
                <a:stretch>
                  <a:fillRect b="-143689"/>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sp>
        <p:nvSpPr>
          <p:cNvPr id="46085" name="Rectangle 1"/>
          <p:cNvSpPr>
            <a:spLocks noChangeArrowheads="1"/>
          </p:cNvSpPr>
          <p:nvPr/>
        </p:nvSpPr>
        <p:spPr bwMode="auto">
          <a:xfrm>
            <a:off x="-5230336" y="-2421110"/>
            <a:ext cx="32068135" cy="4842220"/>
          </a:xfrm>
          <a:prstGeom prst="rect">
            <a:avLst/>
          </a:prstGeom>
          <a:noFill/>
          <a:ln w="9525">
            <a:noFill/>
            <a:miter lim="800000"/>
            <a:headEnd/>
            <a:tailEnd/>
          </a:ln>
        </p:spPr>
        <p:txBody>
          <a:bodyPr wrap="none" lIns="192911" tIns="96455" rIns="192911" bIns="96455" anchor="ctr">
            <a:spAutoFit/>
          </a:bodyPr>
          <a:lstStyle/>
          <a:p>
            <a:pPr algn="ctr"/>
            <a:r>
              <a:rPr lang="en-US" dirty="0" err="1"/>
              <a:t>ndrites</a:t>
            </a:r>
            <a:r>
              <a:rPr lang="en-US" dirty="0"/>
              <a:t>. </a:t>
            </a:r>
          </a:p>
          <a:p>
            <a:pPr algn="ctr"/>
            <a:r>
              <a:rPr lang="en-US" dirty="0"/>
              <a:t> </a:t>
            </a:r>
            <a:r>
              <a:rPr lang="en-US" sz="4400" dirty="0"/>
              <a:t>  </a:t>
            </a:r>
            <a:r>
              <a:rPr lang="en-US" dirty="0"/>
              <a:t>    </a:t>
            </a:r>
            <a:r>
              <a:rPr lang="en-US" sz="4400" dirty="0"/>
              <a:t> </a:t>
            </a:r>
            <a:r>
              <a:rPr lang="en-US" dirty="0"/>
              <a:t>            </a:t>
            </a:r>
            <a:r>
              <a:rPr lang="en-US" sz="24500" dirty="0"/>
              <a:t> </a:t>
            </a:r>
            <a:r>
              <a:rPr lang="en-US" dirty="0"/>
              <a:t>                                                                                                                                    </a:t>
            </a:r>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Model of Hay et al. (2011)</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82626" name="Picture 2"/>
          <p:cNvPicPr>
            <a:picLocks noChangeAspect="1" noChangeArrowheads="1"/>
          </p:cNvPicPr>
          <p:nvPr/>
        </p:nvPicPr>
        <p:blipFill>
          <a:blip r:embed="rId6"/>
          <a:srcRect/>
          <a:stretch>
            <a:fillRect/>
          </a:stretch>
        </p:blipFill>
        <p:spPr bwMode="auto">
          <a:xfrm>
            <a:off x="15108030" y="1363916"/>
            <a:ext cx="5405896" cy="2464803"/>
          </a:xfrm>
          <a:prstGeom prst="rect">
            <a:avLst/>
          </a:prstGeom>
          <a:noFill/>
          <a:ln w="9525">
            <a:noFill/>
            <a:miter lim="800000"/>
            <a:headEnd/>
            <a:tailEnd/>
          </a:ln>
        </p:spPr>
      </p:pic>
      <p:pic>
        <p:nvPicPr>
          <p:cNvPr id="283650" name="Picture 2"/>
          <p:cNvPicPr>
            <a:picLocks noChangeAspect="1" noChangeArrowheads="1"/>
          </p:cNvPicPr>
          <p:nvPr/>
        </p:nvPicPr>
        <p:blipFill>
          <a:blip r:embed="rId7"/>
          <a:srcRect/>
          <a:stretch>
            <a:fillRect/>
          </a:stretch>
        </p:blipFill>
        <p:spPr bwMode="auto">
          <a:xfrm>
            <a:off x="697827" y="1580483"/>
            <a:ext cx="3310160" cy="10330113"/>
          </a:xfrm>
          <a:prstGeom prst="rect">
            <a:avLst/>
          </a:prstGeom>
          <a:noFill/>
          <a:ln w="9525">
            <a:noFill/>
            <a:miter lim="800000"/>
            <a:headEnd/>
            <a:tailEnd/>
          </a:ln>
        </p:spPr>
      </p:pic>
      <p:sp>
        <p:nvSpPr>
          <p:cNvPr id="11" name="TextBox 10"/>
          <p:cNvSpPr txBox="1"/>
          <p:nvPr/>
        </p:nvSpPr>
        <p:spPr>
          <a:xfrm>
            <a:off x="4884820" y="1729066"/>
            <a:ext cx="15629105" cy="10941457"/>
          </a:xfrm>
          <a:prstGeom prst="rect">
            <a:avLst/>
          </a:prstGeom>
          <a:noFill/>
        </p:spPr>
        <p:txBody>
          <a:bodyPr wrap="square" rtlCol="0">
            <a:spAutoFit/>
          </a:bodyPr>
          <a:lstStyle/>
          <a:p>
            <a:r>
              <a:rPr lang="en-US" sz="6000" dirty="0"/>
              <a:t>Morphological reconstruction</a:t>
            </a:r>
            <a:endParaRPr lang="en-US" dirty="0"/>
          </a:p>
          <a:p>
            <a:pPr>
              <a:buFontTx/>
              <a:buChar char="-"/>
            </a:pPr>
            <a:r>
              <a:rPr lang="en-US" sz="5400" dirty="0"/>
              <a:t>Branching points</a:t>
            </a:r>
          </a:p>
          <a:p>
            <a:pPr>
              <a:buFontTx/>
              <a:buChar char="-"/>
            </a:pPr>
            <a:r>
              <a:rPr lang="en-US" sz="5400" dirty="0"/>
              <a:t>200 compartments</a:t>
            </a:r>
          </a:p>
          <a:p>
            <a:r>
              <a:rPr lang="en-US" sz="5400" dirty="0"/>
              <a:t>-spatial distribution of ion currents</a:t>
            </a:r>
          </a:p>
          <a:p>
            <a:endParaRPr lang="en-US" sz="5400" dirty="0"/>
          </a:p>
          <a:p>
            <a:r>
              <a:rPr lang="en-US" sz="5400" dirty="0"/>
              <a:t>Sodium current (2 types)</a:t>
            </a:r>
          </a:p>
          <a:p>
            <a:r>
              <a:rPr lang="en-US" sz="5400" dirty="0"/>
              <a:t>    -                 HH-type (inactivating)</a:t>
            </a:r>
          </a:p>
          <a:p>
            <a:r>
              <a:rPr lang="en-US" sz="5400" dirty="0"/>
              <a:t>    -                 persistent (non-inactivating)</a:t>
            </a:r>
          </a:p>
          <a:p>
            <a:r>
              <a:rPr lang="en-US" sz="5400" dirty="0"/>
              <a:t>Calcium current (2 types and calcium pump)</a:t>
            </a:r>
          </a:p>
          <a:p>
            <a:r>
              <a:rPr lang="en-US" sz="5400" dirty="0"/>
              <a:t>Potassium currents (3 types, includes    ) </a:t>
            </a:r>
          </a:p>
          <a:p>
            <a:r>
              <a:rPr lang="en-US" sz="5400" dirty="0"/>
              <a:t>Unspecific current</a:t>
            </a:r>
          </a:p>
          <a:p>
            <a:endParaRPr lang="en-US" sz="5400" dirty="0"/>
          </a:p>
          <a:p>
            <a:endParaRPr lang="en-US" sz="5400" dirty="0"/>
          </a:p>
        </p:txBody>
      </p:sp>
      <mc:AlternateContent xmlns:mc="http://schemas.openxmlformats.org/markup-compatibility/2006">
        <mc:Choice xmlns:a14="http://schemas.microsoft.com/office/drawing/2010/main" Requires="a14">
          <p:sp>
            <p:nvSpPr>
              <p:cNvPr id="906260" name="Object 3"/>
              <p:cNvSpPr txBox="1"/>
              <p:nvPr/>
            </p:nvSpPr>
            <p:spPr bwMode="auto">
              <a:xfrm>
                <a:off x="11417797" y="3539963"/>
                <a:ext cx="2447925" cy="8604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(≤20</m:t>
                      </m:r>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906260" name="Object 3"/>
              <p:cNvSpPr txBox="1">
                <a:spLocks noRot="1" noChangeAspect="1" noMove="1" noResize="1" noEditPoints="1" noAdjustHandles="1" noChangeArrowheads="1" noChangeShapeType="1" noTextEdit="1"/>
              </p:cNvSpPr>
              <p:nvPr/>
            </p:nvSpPr>
            <p:spPr bwMode="auto">
              <a:xfrm>
                <a:off x="11417797" y="3539963"/>
                <a:ext cx="2447925" cy="860425"/>
              </a:xfrm>
              <a:prstGeom prst="rect">
                <a:avLst/>
              </a:prstGeom>
              <a:blipFill>
                <a:blip r:embed="rId8"/>
                <a:stretch>
                  <a:fillRect r="-17910" b="-1049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3652" name="Object 4"/>
              <p:cNvSpPr txBox="1"/>
              <p:nvPr/>
            </p:nvSpPr>
            <p:spPr bwMode="auto">
              <a:xfrm>
                <a:off x="6139365" y="7451914"/>
                <a:ext cx="1387475" cy="10636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𝑁𝑎𝑃</m:t>
                          </m:r>
                        </m:sub>
                      </m:sSub>
                    </m:oMath>
                  </m:oMathPara>
                </a14:m>
                <a:endParaRPr lang="zh-CN" altLang="en-US"/>
              </a:p>
            </p:txBody>
          </p:sp>
        </mc:Choice>
        <mc:Fallback>
          <p:sp>
            <p:nvSpPr>
              <p:cNvPr id="283652" name="Object 4"/>
              <p:cNvSpPr txBox="1">
                <a:spLocks noRot="1" noChangeAspect="1" noMove="1" noResize="1" noEditPoints="1" noAdjustHandles="1" noChangeArrowheads="1" noChangeShapeType="1" noTextEdit="1"/>
              </p:cNvSpPr>
              <p:nvPr/>
            </p:nvSpPr>
            <p:spPr bwMode="auto">
              <a:xfrm>
                <a:off x="6139365" y="7451914"/>
                <a:ext cx="1387475" cy="10636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3653" name="Object 4"/>
              <p:cNvSpPr txBox="1"/>
              <p:nvPr/>
            </p:nvSpPr>
            <p:spPr bwMode="auto">
              <a:xfrm>
                <a:off x="6139365" y="6649540"/>
                <a:ext cx="2838450" cy="11239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𝑁𝑎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𝑡𝑟𝑎𝑛𝑠𝑖𝑒𝑛𝑡</m:t>
                          </m:r>
                        </m:sub>
                      </m:sSub>
                    </m:oMath>
                  </m:oMathPara>
                </a14:m>
                <a:endParaRPr lang="zh-CN" altLang="en-US"/>
              </a:p>
            </p:txBody>
          </p:sp>
        </mc:Choice>
        <mc:Fallback>
          <p:sp>
            <p:nvSpPr>
              <p:cNvPr id="283653" name="Object 4"/>
              <p:cNvSpPr txBox="1">
                <a:spLocks noRot="1" noChangeAspect="1" noMove="1" noResize="1" noEditPoints="1" noAdjustHandles="1" noChangeArrowheads="1" noChangeShapeType="1" noTextEdit="1"/>
              </p:cNvSpPr>
              <p:nvPr/>
            </p:nvSpPr>
            <p:spPr bwMode="auto">
              <a:xfrm>
                <a:off x="6139365" y="6649540"/>
                <a:ext cx="2838450" cy="1123950"/>
              </a:xfrm>
              <a:prstGeom prst="rect">
                <a:avLst/>
              </a:prstGeom>
              <a:blipFill>
                <a:blip r:embed="rId10"/>
                <a:stretch>
                  <a:fillRect r="-291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3654" name="Object 4"/>
              <p:cNvSpPr txBox="1"/>
              <p:nvPr/>
            </p:nvSpPr>
            <p:spPr bwMode="auto">
              <a:xfrm>
                <a:off x="16313778" y="9134062"/>
                <a:ext cx="1008062" cy="10636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𝑀</m:t>
                          </m:r>
                        </m:sub>
                      </m:sSub>
                    </m:oMath>
                  </m:oMathPara>
                </a14:m>
                <a:endParaRPr lang="zh-CN" altLang="en-US"/>
              </a:p>
            </p:txBody>
          </p:sp>
        </mc:Choice>
        <mc:Fallback>
          <p:sp>
            <p:nvSpPr>
              <p:cNvPr id="283654" name="Object 4"/>
              <p:cNvSpPr txBox="1">
                <a:spLocks noRot="1" noChangeAspect="1" noMove="1" noResize="1" noEditPoints="1" noAdjustHandles="1" noChangeArrowheads="1" noChangeShapeType="1" noTextEdit="1"/>
              </p:cNvSpPr>
              <p:nvPr/>
            </p:nvSpPr>
            <p:spPr bwMode="auto">
              <a:xfrm>
                <a:off x="16313778" y="9134062"/>
                <a:ext cx="1008062" cy="1063625"/>
              </a:xfrm>
              <a:prstGeom prst="rect">
                <a:avLst/>
              </a:prstGeom>
              <a:blipFill>
                <a:blip r:embed="rId11"/>
                <a:stretch>
                  <a:fillRect/>
                </a:stretch>
              </a:blipFill>
            </p:spPr>
            <p:txBody>
              <a:bodyPr/>
              <a:lstStyle/>
              <a:p>
                <a:r>
                  <a:rPr lang="zh-CN" altLang="en-US">
                    <a:noFill/>
                  </a:rPr>
                  <a:t> </a:t>
                </a:r>
              </a:p>
            </p:txBody>
          </p:sp>
        </mc:Fallback>
      </mc:AlternateContent>
      <p:sp>
        <p:nvSpPr>
          <p:cNvPr id="16" name="TextBox 15"/>
          <p:cNvSpPr txBox="1"/>
          <p:nvPr/>
        </p:nvSpPr>
        <p:spPr>
          <a:xfrm>
            <a:off x="16847538" y="4802881"/>
            <a:ext cx="3666388" cy="1846659"/>
          </a:xfrm>
          <a:prstGeom prst="rect">
            <a:avLst/>
          </a:prstGeom>
          <a:noFill/>
        </p:spPr>
        <p:txBody>
          <a:bodyPr wrap="none" rtlCol="0">
            <a:spAutoFit/>
          </a:bodyPr>
          <a:lstStyle/>
          <a:p>
            <a:r>
              <a:rPr lang="en-US" dirty="0">
                <a:solidFill>
                  <a:srgbClr val="FF0000"/>
                </a:solidFill>
              </a:rPr>
              <a:t>‘hotspot’</a:t>
            </a:r>
          </a:p>
          <a:p>
            <a:r>
              <a:rPr lang="en-US" dirty="0">
                <a:solidFill>
                  <a:srgbClr val="FF0000"/>
                </a:solidFill>
              </a:rPr>
              <a:t>  </a:t>
            </a:r>
            <a:r>
              <a:rPr lang="en-US" sz="4400" i="1" dirty="0">
                <a:solidFill>
                  <a:srgbClr val="FF0000"/>
                </a:solidFill>
              </a:rPr>
              <a:t>Ca currents </a:t>
            </a:r>
            <a:endParaRPr lang="en-US" i="1" dirty="0">
              <a:solidFill>
                <a:srgbClr val="FF0000"/>
              </a:solidFill>
            </a:endParaRPr>
          </a:p>
        </p:txBody>
      </p:sp>
      <p:sp>
        <p:nvSpPr>
          <p:cNvPr id="17" name="TextBox 16"/>
          <p:cNvSpPr txBox="1"/>
          <p:nvPr/>
        </p:nvSpPr>
        <p:spPr>
          <a:xfrm rot="16200000">
            <a:off x="-2045072" y="6264819"/>
            <a:ext cx="5485797" cy="769441"/>
          </a:xfrm>
          <a:prstGeom prst="rect">
            <a:avLst/>
          </a:prstGeom>
          <a:noFill/>
        </p:spPr>
        <p:txBody>
          <a:bodyPr wrap="none" rtlCol="0">
            <a:spAutoFit/>
          </a:bodyPr>
          <a:lstStyle/>
          <a:p>
            <a:r>
              <a:rPr lang="en-US" sz="4400" dirty="0"/>
              <a:t>layer 5 pyramidal cell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Active dendrites: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p:nvPicPr>
        <p:blipFill>
          <a:blip r:embed="rId6"/>
          <a:srcRect/>
          <a:stretch>
            <a:fillRect/>
          </a:stretch>
        </p:blipFill>
        <p:spPr bwMode="auto">
          <a:xfrm>
            <a:off x="697827" y="1243601"/>
            <a:ext cx="3310160" cy="10330113"/>
          </a:xfrm>
          <a:prstGeom prst="rect">
            <a:avLst/>
          </a:prstGeom>
          <a:noFill/>
          <a:ln w="9525">
            <a:noFill/>
            <a:miter lim="800000"/>
            <a:headEnd/>
            <a:tailEnd/>
          </a:ln>
        </p:spPr>
      </p:pic>
      <p:pic>
        <p:nvPicPr>
          <p:cNvPr id="284674" name="Picture 2"/>
          <p:cNvPicPr>
            <a:picLocks noChangeAspect="1" noChangeArrowheads="1"/>
          </p:cNvPicPr>
          <p:nvPr/>
        </p:nvPicPr>
        <p:blipFill>
          <a:blip r:embed="rId7"/>
          <a:srcRect/>
          <a:stretch>
            <a:fillRect/>
          </a:stretch>
        </p:blipFill>
        <p:spPr bwMode="auto">
          <a:xfrm>
            <a:off x="5056103" y="3086108"/>
            <a:ext cx="9039225" cy="2057400"/>
          </a:xfrm>
          <a:prstGeom prst="rect">
            <a:avLst/>
          </a:prstGeom>
          <a:noFill/>
          <a:ln w="9525">
            <a:noFill/>
            <a:miter lim="800000"/>
            <a:headEnd/>
            <a:tailEnd/>
          </a:ln>
        </p:spPr>
      </p:pic>
      <p:pic>
        <p:nvPicPr>
          <p:cNvPr id="284675" name="Picture 3"/>
          <p:cNvPicPr>
            <a:picLocks noChangeAspect="1" noChangeArrowheads="1"/>
          </p:cNvPicPr>
          <p:nvPr/>
        </p:nvPicPr>
        <p:blipFill>
          <a:blip r:embed="rId8"/>
          <a:srcRect/>
          <a:stretch>
            <a:fillRect/>
          </a:stretch>
        </p:blipFill>
        <p:spPr bwMode="auto">
          <a:xfrm>
            <a:off x="5503277" y="8265864"/>
            <a:ext cx="9001125" cy="2886075"/>
          </a:xfrm>
          <a:prstGeom prst="rect">
            <a:avLst/>
          </a:prstGeom>
          <a:noFill/>
          <a:ln w="9525">
            <a:noFill/>
            <a:miter lim="800000"/>
            <a:headEnd/>
            <a:tailEnd/>
          </a:ln>
        </p:spPr>
      </p:pic>
      <p:pic>
        <p:nvPicPr>
          <p:cNvPr id="285698" name="Picture 2"/>
          <p:cNvPicPr>
            <a:picLocks noChangeAspect="1" noChangeArrowheads="1"/>
          </p:cNvPicPr>
          <p:nvPr/>
        </p:nvPicPr>
        <p:blipFill>
          <a:blip r:embed="rId9"/>
          <a:srcRect/>
          <a:stretch>
            <a:fillRect/>
          </a:stretch>
        </p:blipFill>
        <p:spPr bwMode="auto">
          <a:xfrm>
            <a:off x="8996948" y="4988014"/>
            <a:ext cx="8905875" cy="3486150"/>
          </a:xfrm>
          <a:prstGeom prst="rect">
            <a:avLst/>
          </a:prstGeom>
          <a:noFill/>
          <a:ln w="9525">
            <a:noFill/>
            <a:miter lim="800000"/>
            <a:headEnd/>
            <a:tailEnd/>
          </a:ln>
        </p:spPr>
      </p:pic>
      <p:sp>
        <p:nvSpPr>
          <p:cNvPr id="13" name="Rectangle 12"/>
          <p:cNvSpPr/>
          <p:nvPr/>
        </p:nvSpPr>
        <p:spPr>
          <a:xfrm>
            <a:off x="8542421" y="5084266"/>
            <a:ext cx="1082842" cy="7871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5328232" y="9216192"/>
            <a:ext cx="4916731" cy="1323439"/>
          </a:xfrm>
          <a:prstGeom prst="rect">
            <a:avLst/>
          </a:prstGeom>
          <a:noFill/>
        </p:spPr>
        <p:txBody>
          <a:bodyPr wrap="none" rtlCol="0">
            <a:spAutoFit/>
          </a:bodyPr>
          <a:lstStyle/>
          <a:p>
            <a:r>
              <a:rPr lang="en-US" sz="4000" i="1" dirty="0"/>
              <a:t>Hay et al. 2011,</a:t>
            </a:r>
          </a:p>
          <a:p>
            <a:r>
              <a:rPr lang="en-US" sz="4000" i="1" dirty="0"/>
              <a:t>PLOS </a:t>
            </a:r>
            <a:r>
              <a:rPr lang="en-US" sz="4000" i="1" dirty="0" err="1"/>
              <a:t>Comput</a:t>
            </a:r>
            <a:r>
              <a:rPr lang="en-US" sz="4000" i="1" dirty="0"/>
              <a:t>. Biol.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342A6A-5989-41EA-951C-0CD326A3B7BA}"/>
              </a:ext>
            </a:extLst>
          </p:cNvPr>
          <p:cNvPicPr>
            <a:picLocks noChangeAspect="1"/>
          </p:cNvPicPr>
          <p:nvPr/>
        </p:nvPicPr>
        <p:blipFill>
          <a:blip r:embed="rId3"/>
          <a:stretch>
            <a:fillRect/>
          </a:stretch>
        </p:blipFill>
        <p:spPr>
          <a:xfrm>
            <a:off x="0" y="0"/>
            <a:ext cx="21585754" cy="12152313"/>
          </a:xfrm>
          <a:prstGeom prst="rect">
            <a:avLst/>
          </a:prstGeom>
        </p:spPr>
      </p:pic>
    </p:spTree>
    <p:extLst>
      <p:ext uri="{BB962C8B-B14F-4D97-AF65-F5344CB8AC3E}">
        <p14:creationId xmlns:p14="http://schemas.microsoft.com/office/powerpoint/2010/main" val="109729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Synapses</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97827" y="1797050"/>
            <a:ext cx="20688677" cy="969496"/>
          </a:xfrm>
          <a:prstGeom prst="rect">
            <a:avLst/>
          </a:prstGeom>
          <a:noFill/>
        </p:spPr>
        <p:txBody>
          <a:bodyPr wrap="none" rtlCol="0">
            <a:spAutoFit/>
          </a:bodyPr>
          <a:lstStyle/>
          <a:p>
            <a:r>
              <a:rPr lang="en-US" b="1" dirty="0"/>
              <a:t>glutamate</a:t>
            </a:r>
            <a:r>
              <a:rPr lang="en-US" dirty="0"/>
              <a:t>: Important neurotransmitter at </a:t>
            </a:r>
            <a:r>
              <a:rPr lang="en-US" b="1" dirty="0"/>
              <a:t>excitatory synapses</a:t>
            </a:r>
          </a:p>
        </p:txBody>
      </p:sp>
      <p:sp>
        <p:nvSpPr>
          <p:cNvPr id="41" name="TextBox 40"/>
          <p:cNvSpPr txBox="1"/>
          <p:nvPr/>
        </p:nvSpPr>
        <p:spPr>
          <a:xfrm>
            <a:off x="697827" y="3826042"/>
            <a:ext cx="16775233" cy="1846659"/>
          </a:xfrm>
          <a:prstGeom prst="rect">
            <a:avLst/>
          </a:prstGeom>
          <a:noFill/>
        </p:spPr>
        <p:txBody>
          <a:bodyPr wrap="none" rtlCol="0">
            <a:spAutoFit/>
          </a:bodyPr>
          <a:lstStyle/>
          <a:p>
            <a:pPr>
              <a:buFontTx/>
              <a:buChar char="-"/>
            </a:pPr>
            <a:r>
              <a:rPr lang="en-US" dirty="0"/>
              <a:t> AMPA channel: rapid, calcium cannot pass if open</a:t>
            </a:r>
          </a:p>
          <a:p>
            <a:pPr>
              <a:buFontTx/>
              <a:buChar char="-"/>
            </a:pPr>
            <a:r>
              <a:rPr lang="en-US" dirty="0"/>
              <a:t> NMDA channel: slow,  calcium can pass, if open</a:t>
            </a:r>
          </a:p>
        </p:txBody>
      </p:sp>
      <p:sp>
        <p:nvSpPr>
          <p:cNvPr id="55" name="TextBox 54"/>
          <p:cNvSpPr txBox="1"/>
          <p:nvPr/>
        </p:nvSpPr>
        <p:spPr>
          <a:xfrm>
            <a:off x="697827" y="7067598"/>
            <a:ext cx="19140176" cy="969496"/>
          </a:xfrm>
          <a:prstGeom prst="rect">
            <a:avLst/>
          </a:prstGeom>
          <a:noFill/>
        </p:spPr>
        <p:txBody>
          <a:bodyPr wrap="none" rtlCol="0">
            <a:spAutoFit/>
          </a:bodyPr>
          <a:lstStyle/>
          <a:p>
            <a:r>
              <a:rPr lang="en-US" b="1" dirty="0"/>
              <a:t>GABA</a:t>
            </a:r>
            <a:r>
              <a:rPr lang="en-US" dirty="0"/>
              <a:t>: Important neurotransmitter at </a:t>
            </a:r>
            <a:r>
              <a:rPr lang="en-US" b="1" dirty="0"/>
              <a:t>inhibitory synapses</a:t>
            </a:r>
          </a:p>
        </p:txBody>
      </p:sp>
      <p:sp>
        <p:nvSpPr>
          <p:cNvPr id="56" name="TextBox 55"/>
          <p:cNvSpPr txBox="1"/>
          <p:nvPr/>
        </p:nvSpPr>
        <p:spPr>
          <a:xfrm>
            <a:off x="4110780" y="8037094"/>
            <a:ext cx="9047670" cy="969496"/>
          </a:xfrm>
          <a:prstGeom prst="rect">
            <a:avLst/>
          </a:prstGeom>
          <a:noFill/>
        </p:spPr>
        <p:txBody>
          <a:bodyPr wrap="none" rtlCol="0">
            <a:spAutoFit/>
          </a:bodyPr>
          <a:lstStyle/>
          <a:p>
            <a:r>
              <a:rPr lang="en-US" i="1" dirty="0"/>
              <a:t>(gamma-</a:t>
            </a:r>
            <a:r>
              <a:rPr lang="en-US" i="1" dirty="0" err="1"/>
              <a:t>aminobutyric</a:t>
            </a:r>
            <a:r>
              <a:rPr lang="en-US" i="1" dirty="0"/>
              <a:t> acid)</a:t>
            </a:r>
          </a:p>
        </p:txBody>
      </p:sp>
      <p:sp>
        <p:nvSpPr>
          <p:cNvPr id="57" name="TextBox 56"/>
          <p:cNvSpPr txBox="1"/>
          <p:nvPr/>
        </p:nvSpPr>
        <p:spPr>
          <a:xfrm>
            <a:off x="2891580" y="5672701"/>
            <a:ext cx="7664278" cy="969496"/>
          </a:xfrm>
          <a:prstGeom prst="rect">
            <a:avLst/>
          </a:prstGeom>
          <a:noFill/>
        </p:spPr>
        <p:txBody>
          <a:bodyPr wrap="none" rtlCol="0">
            <a:spAutoFit/>
          </a:bodyPr>
          <a:lstStyle/>
          <a:p>
            <a:r>
              <a:rPr lang="en-US" i="1" dirty="0"/>
              <a:t>(N-methyl-D-</a:t>
            </a:r>
            <a:r>
              <a:rPr lang="en-US" i="1" dirty="0" err="1"/>
              <a:t>aspartate</a:t>
            </a:r>
            <a:r>
              <a:rPr lang="en-US" i="1" dirty="0"/>
              <a:t>)</a:t>
            </a:r>
          </a:p>
        </p:txBody>
      </p:sp>
      <p:sp>
        <p:nvSpPr>
          <p:cNvPr id="69" name="TextBox 68"/>
          <p:cNvSpPr txBox="1"/>
          <p:nvPr/>
        </p:nvSpPr>
        <p:spPr>
          <a:xfrm>
            <a:off x="677784" y="9006590"/>
            <a:ext cx="12644615" cy="969496"/>
          </a:xfrm>
          <a:prstGeom prst="rect">
            <a:avLst/>
          </a:prstGeom>
          <a:noFill/>
        </p:spPr>
        <p:txBody>
          <a:bodyPr wrap="none" rtlCol="0">
            <a:spAutoFit/>
          </a:bodyPr>
          <a:lstStyle/>
          <a:p>
            <a:r>
              <a:rPr lang="en-US" dirty="0"/>
              <a:t>Channel subtypes GABA</a:t>
            </a:r>
            <a:r>
              <a:rPr lang="en-US" sz="3200" dirty="0"/>
              <a:t>-A </a:t>
            </a:r>
            <a:r>
              <a:rPr lang="en-US" dirty="0"/>
              <a:t>and GABA</a:t>
            </a:r>
            <a:r>
              <a:rPr lang="en-US" sz="3200" dirty="0"/>
              <a:t>-B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Active dendrites: Model</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p:nvPicPr>
        <p:blipFill>
          <a:blip r:embed="rId6"/>
          <a:srcRect/>
          <a:stretch>
            <a:fillRect/>
          </a:stretch>
        </p:blipFill>
        <p:spPr bwMode="auto">
          <a:xfrm>
            <a:off x="697827" y="1243601"/>
            <a:ext cx="3310160" cy="10330113"/>
          </a:xfrm>
          <a:prstGeom prst="rect">
            <a:avLst/>
          </a:prstGeom>
          <a:noFill/>
          <a:ln w="9525">
            <a:noFill/>
            <a:miter lim="800000"/>
            <a:headEnd/>
            <a:tailEnd/>
          </a:ln>
        </p:spPr>
      </p:pic>
      <p:pic>
        <p:nvPicPr>
          <p:cNvPr id="284674" name="Picture 2"/>
          <p:cNvPicPr>
            <a:picLocks noChangeAspect="1" noChangeArrowheads="1"/>
          </p:cNvPicPr>
          <p:nvPr/>
        </p:nvPicPr>
        <p:blipFill>
          <a:blip r:embed="rId7"/>
          <a:srcRect/>
          <a:stretch>
            <a:fillRect/>
          </a:stretch>
        </p:blipFill>
        <p:spPr bwMode="auto">
          <a:xfrm>
            <a:off x="5056103" y="3086108"/>
            <a:ext cx="9039225" cy="2057400"/>
          </a:xfrm>
          <a:prstGeom prst="rect">
            <a:avLst/>
          </a:prstGeom>
          <a:noFill/>
          <a:ln w="9525">
            <a:noFill/>
            <a:miter lim="800000"/>
            <a:headEnd/>
            <a:tailEnd/>
          </a:ln>
        </p:spPr>
      </p:pic>
      <p:pic>
        <p:nvPicPr>
          <p:cNvPr id="284675" name="Picture 3"/>
          <p:cNvPicPr>
            <a:picLocks noChangeAspect="1" noChangeArrowheads="1"/>
          </p:cNvPicPr>
          <p:nvPr/>
        </p:nvPicPr>
        <p:blipFill>
          <a:blip r:embed="rId8"/>
          <a:srcRect/>
          <a:stretch>
            <a:fillRect/>
          </a:stretch>
        </p:blipFill>
        <p:spPr bwMode="auto">
          <a:xfrm>
            <a:off x="5503277" y="8265864"/>
            <a:ext cx="9001125" cy="2886075"/>
          </a:xfrm>
          <a:prstGeom prst="rect">
            <a:avLst/>
          </a:prstGeom>
          <a:noFill/>
          <a:ln w="9525">
            <a:noFill/>
            <a:miter lim="800000"/>
            <a:headEnd/>
            <a:tailEnd/>
          </a:ln>
        </p:spPr>
      </p:pic>
      <p:sp>
        <p:nvSpPr>
          <p:cNvPr id="13" name="Rectangle 12"/>
          <p:cNvSpPr/>
          <p:nvPr/>
        </p:nvSpPr>
        <p:spPr>
          <a:xfrm>
            <a:off x="8542421" y="5084266"/>
            <a:ext cx="1082842" cy="7871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6722" name="Picture 2"/>
          <p:cNvPicPr>
            <a:picLocks noChangeAspect="1" noChangeArrowheads="1"/>
          </p:cNvPicPr>
          <p:nvPr/>
        </p:nvPicPr>
        <p:blipFill>
          <a:blip r:embed="rId9"/>
          <a:srcRect/>
          <a:stretch>
            <a:fillRect/>
          </a:stretch>
        </p:blipFill>
        <p:spPr bwMode="auto">
          <a:xfrm>
            <a:off x="4958348" y="5389314"/>
            <a:ext cx="8896350" cy="2876550"/>
          </a:xfrm>
          <a:prstGeom prst="rect">
            <a:avLst/>
          </a:prstGeom>
          <a:noFill/>
          <a:ln w="9525">
            <a:noFill/>
            <a:miter lim="800000"/>
            <a:headEnd/>
            <a:tailEnd/>
          </a:ln>
        </p:spPr>
      </p:pic>
      <p:sp>
        <p:nvSpPr>
          <p:cNvPr id="15" name="TextBox 14"/>
          <p:cNvSpPr txBox="1"/>
          <p:nvPr/>
        </p:nvSpPr>
        <p:spPr>
          <a:xfrm>
            <a:off x="15328232" y="9216192"/>
            <a:ext cx="4916731" cy="1323439"/>
          </a:xfrm>
          <a:prstGeom prst="rect">
            <a:avLst/>
          </a:prstGeom>
          <a:noFill/>
        </p:spPr>
        <p:txBody>
          <a:bodyPr wrap="none" rtlCol="0">
            <a:spAutoFit/>
          </a:bodyPr>
          <a:lstStyle/>
          <a:p>
            <a:r>
              <a:rPr lang="en-US" sz="4000" i="1" dirty="0"/>
              <a:t>Hay et al. 2011,</a:t>
            </a:r>
          </a:p>
          <a:p>
            <a:r>
              <a:rPr lang="en-US" sz="4000" i="1" dirty="0"/>
              <a:t>PLOS </a:t>
            </a:r>
            <a:r>
              <a:rPr lang="en-US" sz="4000" i="1" dirty="0" err="1"/>
              <a:t>Comput</a:t>
            </a:r>
            <a:r>
              <a:rPr lang="en-US" sz="4000" i="1" dirty="0"/>
              <a:t>. Biol.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 </a:t>
            </a:r>
            <a:r>
              <a:rPr lang="en-US" sz="6600" dirty="0">
                <a:solidFill>
                  <a:srgbClr val="FF0000"/>
                </a:solidFill>
                <a:latin typeface="Impact" charset="0"/>
                <a:ea typeface="ＭＳ Ｐゴシック" charset="0"/>
                <a:cs typeface="Impact" charset="0"/>
              </a:rPr>
              <a:t> Active dendrites: Experiments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84676" name="Picture 4"/>
          <p:cNvPicPr>
            <a:picLocks noChangeAspect="1" noChangeArrowheads="1"/>
          </p:cNvPicPr>
          <p:nvPr/>
        </p:nvPicPr>
        <p:blipFill>
          <a:blip r:embed="rId6"/>
          <a:srcRect/>
          <a:stretch>
            <a:fillRect/>
          </a:stretch>
        </p:blipFill>
        <p:spPr bwMode="auto">
          <a:xfrm>
            <a:off x="1194969" y="1580483"/>
            <a:ext cx="9686925" cy="8867775"/>
          </a:xfrm>
          <a:prstGeom prst="rect">
            <a:avLst/>
          </a:prstGeom>
          <a:noFill/>
          <a:ln w="9525">
            <a:noFill/>
            <a:miter lim="800000"/>
            <a:headEnd/>
            <a:tailEnd/>
          </a:ln>
        </p:spPr>
      </p:pic>
      <p:sp>
        <p:nvSpPr>
          <p:cNvPr id="14" name="TextBox 13"/>
          <p:cNvSpPr txBox="1"/>
          <p:nvPr/>
        </p:nvSpPr>
        <p:spPr>
          <a:xfrm>
            <a:off x="15328232" y="9216192"/>
            <a:ext cx="5232523" cy="1323439"/>
          </a:xfrm>
          <a:prstGeom prst="rect">
            <a:avLst/>
          </a:prstGeom>
          <a:noFill/>
        </p:spPr>
        <p:txBody>
          <a:bodyPr wrap="none" rtlCol="0">
            <a:spAutoFit/>
          </a:bodyPr>
          <a:lstStyle/>
          <a:p>
            <a:r>
              <a:rPr lang="en-US" sz="4000" i="1" dirty="0" err="1"/>
              <a:t>Larkum</a:t>
            </a:r>
            <a:r>
              <a:rPr lang="en-US" sz="4000" i="1" dirty="0"/>
              <a:t>, Zhu, </a:t>
            </a:r>
            <a:r>
              <a:rPr lang="en-US" sz="4000" i="1" dirty="0" err="1"/>
              <a:t>Sakman</a:t>
            </a:r>
            <a:endParaRPr lang="en-US" sz="4000" i="1" dirty="0"/>
          </a:p>
          <a:p>
            <a:r>
              <a:rPr lang="en-US" sz="4000" i="1" dirty="0"/>
              <a:t>Nature 1999</a:t>
            </a:r>
          </a:p>
        </p:txBody>
      </p:sp>
      <p:sp>
        <p:nvSpPr>
          <p:cNvPr id="15" name="TextBox 14"/>
          <p:cNvSpPr txBox="1"/>
          <p:nvPr/>
        </p:nvSpPr>
        <p:spPr>
          <a:xfrm>
            <a:off x="12320337" y="2743200"/>
            <a:ext cx="9131026" cy="1846659"/>
          </a:xfrm>
          <a:prstGeom prst="rect">
            <a:avLst/>
          </a:prstGeom>
          <a:noFill/>
        </p:spPr>
        <p:txBody>
          <a:bodyPr wrap="none" rtlCol="0">
            <a:spAutoFit/>
          </a:bodyPr>
          <a:lstStyle/>
          <a:p>
            <a:r>
              <a:rPr lang="en-US" dirty="0"/>
              <a:t>BPAP:</a:t>
            </a:r>
          </a:p>
          <a:p>
            <a:r>
              <a:rPr lang="en-US" dirty="0"/>
              <a:t>    </a:t>
            </a:r>
            <a:r>
              <a:rPr lang="en-US" sz="4400" dirty="0" err="1"/>
              <a:t>backpropagating</a:t>
            </a:r>
            <a:r>
              <a:rPr lang="en-US" sz="4400" dirty="0"/>
              <a:t> action potential</a:t>
            </a:r>
            <a:endParaRPr lang="en-US" dirty="0"/>
          </a:p>
        </p:txBody>
      </p:sp>
      <p:sp>
        <p:nvSpPr>
          <p:cNvPr id="16" name="Rectangle 15"/>
          <p:cNvSpPr/>
          <p:nvPr/>
        </p:nvSpPr>
        <p:spPr>
          <a:xfrm>
            <a:off x="5293895" y="5342021"/>
            <a:ext cx="5587999" cy="51976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2476437" y="5342021"/>
            <a:ext cx="7308411" cy="1846659"/>
          </a:xfrm>
          <a:prstGeom prst="rect">
            <a:avLst/>
          </a:prstGeom>
          <a:noFill/>
        </p:spPr>
        <p:txBody>
          <a:bodyPr wrap="none" rtlCol="0">
            <a:spAutoFit/>
          </a:bodyPr>
          <a:lstStyle/>
          <a:p>
            <a:r>
              <a:rPr lang="en-US" dirty="0" err="1"/>
              <a:t>Dendritic</a:t>
            </a:r>
            <a:r>
              <a:rPr lang="en-US" dirty="0"/>
              <a:t> Ca spike:</a:t>
            </a:r>
          </a:p>
          <a:p>
            <a:r>
              <a:rPr lang="en-US" dirty="0"/>
              <a:t>    </a:t>
            </a:r>
            <a:r>
              <a:rPr lang="en-US" sz="4400" dirty="0"/>
              <a:t>activation of Ca channels</a:t>
            </a:r>
            <a:endParaRPr lang="en-US" dirty="0"/>
          </a:p>
        </p:txBody>
      </p:sp>
      <p:sp>
        <p:nvSpPr>
          <p:cNvPr id="18" name="Rectangle 17"/>
          <p:cNvSpPr/>
          <p:nvPr/>
        </p:nvSpPr>
        <p:spPr>
          <a:xfrm>
            <a:off x="5293895" y="5342021"/>
            <a:ext cx="5587999" cy="26950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2476437" y="7369533"/>
            <a:ext cx="5906617" cy="1846659"/>
          </a:xfrm>
          <a:prstGeom prst="rect">
            <a:avLst/>
          </a:prstGeom>
          <a:noFill/>
        </p:spPr>
        <p:txBody>
          <a:bodyPr wrap="none" rtlCol="0">
            <a:spAutoFit/>
          </a:bodyPr>
          <a:lstStyle/>
          <a:p>
            <a:r>
              <a:rPr lang="en-US" dirty="0"/>
              <a:t>Ping-Pong:</a:t>
            </a:r>
          </a:p>
          <a:p>
            <a:r>
              <a:rPr lang="en-US" dirty="0"/>
              <a:t>    </a:t>
            </a:r>
            <a:r>
              <a:rPr lang="en-US" sz="4400" dirty="0"/>
              <a:t>BPAP and Ca spike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5B026CD-AE7E-42C5-AEEE-A3E509F8FBF5}"/>
              </a:ext>
            </a:extLst>
          </p:cNvPr>
          <p:cNvPicPr>
            <a:picLocks noChangeAspect="1"/>
          </p:cNvPicPr>
          <p:nvPr/>
        </p:nvPicPr>
        <p:blipFill>
          <a:blip r:embed="rId2"/>
          <a:stretch>
            <a:fillRect/>
          </a:stretch>
        </p:blipFill>
        <p:spPr>
          <a:xfrm>
            <a:off x="0" y="0"/>
            <a:ext cx="21617532" cy="12152313"/>
          </a:xfrm>
          <a:prstGeom prst="rect">
            <a:avLst/>
          </a:prstGeom>
        </p:spPr>
      </p:pic>
    </p:spTree>
    <p:extLst>
      <p:ext uri="{BB962C8B-B14F-4D97-AF65-F5344CB8AC3E}">
        <p14:creationId xmlns:p14="http://schemas.microsoft.com/office/powerpoint/2010/main" val="3894093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4.3</a:t>
            </a:r>
            <a:r>
              <a:rPr lang="en-US" sz="6600" dirty="0">
                <a:solidFill>
                  <a:srgbClr val="FF0000"/>
                </a:solidFill>
                <a:latin typeface="Impact" charset="0"/>
                <a:ea typeface="ＭＳ Ｐゴシック" charset="0"/>
                <a:cs typeface="Impact" charset="0"/>
              </a:rPr>
              <a:t>. Compartmental models</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82626" name="Picture 2"/>
          <p:cNvPicPr>
            <a:picLocks noChangeAspect="1" noChangeArrowheads="1"/>
          </p:cNvPicPr>
          <p:nvPr/>
        </p:nvPicPr>
        <p:blipFill>
          <a:blip r:embed="rId6"/>
          <a:srcRect/>
          <a:stretch>
            <a:fillRect/>
          </a:stretch>
        </p:blipFill>
        <p:spPr bwMode="auto">
          <a:xfrm>
            <a:off x="15108030" y="1267664"/>
            <a:ext cx="5405896" cy="2464803"/>
          </a:xfrm>
          <a:prstGeom prst="rect">
            <a:avLst/>
          </a:prstGeom>
          <a:noFill/>
          <a:ln w="9525">
            <a:noFill/>
            <a:miter lim="800000"/>
            <a:headEnd/>
            <a:tailEnd/>
          </a:ln>
        </p:spPr>
      </p:pic>
      <p:sp>
        <p:nvSpPr>
          <p:cNvPr id="10" name="TextBox 9"/>
          <p:cNvSpPr txBox="1"/>
          <p:nvPr/>
        </p:nvSpPr>
        <p:spPr>
          <a:xfrm>
            <a:off x="11670632" y="3633545"/>
            <a:ext cx="9796272" cy="7478970"/>
          </a:xfrm>
          <a:prstGeom prst="rect">
            <a:avLst/>
          </a:prstGeom>
          <a:noFill/>
        </p:spPr>
        <p:txBody>
          <a:bodyPr wrap="none" rtlCol="0">
            <a:spAutoFit/>
          </a:bodyPr>
          <a:lstStyle/>
          <a:p>
            <a:r>
              <a:rPr lang="en-US" sz="4000" b="1" dirty="0"/>
              <a:t>Dendrites are more than passive filters.</a:t>
            </a:r>
          </a:p>
          <a:p>
            <a:pPr>
              <a:buFontTx/>
              <a:buChar char="-"/>
            </a:pPr>
            <a:r>
              <a:rPr lang="en-US" sz="4000" dirty="0"/>
              <a:t>Hotspots</a:t>
            </a:r>
          </a:p>
          <a:p>
            <a:pPr>
              <a:buFontTx/>
              <a:buChar char="-"/>
            </a:pPr>
            <a:r>
              <a:rPr lang="en-US" sz="4000" dirty="0"/>
              <a:t>BPAPs</a:t>
            </a:r>
          </a:p>
          <a:p>
            <a:pPr>
              <a:buFontTx/>
              <a:buChar char="-"/>
            </a:pPr>
            <a:r>
              <a:rPr lang="en-US" sz="4000" dirty="0"/>
              <a:t>Ca spikes</a:t>
            </a:r>
          </a:p>
          <a:p>
            <a:endParaRPr lang="en-US" sz="4000" dirty="0"/>
          </a:p>
          <a:p>
            <a:r>
              <a:rPr lang="en-US" sz="4000" b="1" dirty="0"/>
              <a:t>Compartmental models</a:t>
            </a:r>
          </a:p>
          <a:p>
            <a:r>
              <a:rPr lang="en-US" sz="4000" dirty="0"/>
              <a:t>   - can include many ion channels</a:t>
            </a:r>
          </a:p>
          <a:p>
            <a:r>
              <a:rPr lang="en-US" sz="4000" dirty="0"/>
              <a:t>   - spatially distributed</a:t>
            </a:r>
          </a:p>
          <a:p>
            <a:r>
              <a:rPr lang="en-US" sz="4000" dirty="0"/>
              <a:t>   - morphologically reconstructed </a:t>
            </a:r>
          </a:p>
          <a:p>
            <a:r>
              <a:rPr lang="en-US" sz="4000" dirty="0"/>
              <a:t>BUT</a:t>
            </a:r>
          </a:p>
          <a:p>
            <a:r>
              <a:rPr lang="en-US" sz="4000" dirty="0"/>
              <a:t>   - spatial distribution of ion channels</a:t>
            </a:r>
          </a:p>
          <a:p>
            <a:r>
              <a:rPr lang="en-US" sz="4000" dirty="0"/>
              <a:t>      difficult to tune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155409"/>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Quiz 4.5</a:t>
            </a:r>
          </a:p>
        </p:txBody>
      </p:sp>
      <p:sp>
        <p:nvSpPr>
          <p:cNvPr id="5" name="TextBox 4"/>
          <p:cNvSpPr txBox="1"/>
          <p:nvPr/>
        </p:nvSpPr>
        <p:spPr>
          <a:xfrm>
            <a:off x="216567" y="1291727"/>
            <a:ext cx="20381495" cy="5509200"/>
          </a:xfrm>
          <a:prstGeom prst="rect">
            <a:avLst/>
          </a:prstGeom>
          <a:noFill/>
          <a:ln>
            <a:solidFill>
              <a:schemeClr val="tx1">
                <a:lumMod val="95000"/>
                <a:lumOff val="5000"/>
              </a:schemeClr>
            </a:solidFill>
          </a:ln>
        </p:spPr>
        <p:txBody>
          <a:bodyPr wrap="square" rtlCol="0">
            <a:spAutoFit/>
          </a:bodyPr>
          <a:lstStyle/>
          <a:p>
            <a:r>
              <a:rPr lang="en-US" sz="4400" dirty="0"/>
              <a:t> </a:t>
            </a:r>
            <a:r>
              <a:rPr lang="en-US" sz="4400" b="1" dirty="0"/>
              <a:t>BPAP </a:t>
            </a:r>
          </a:p>
          <a:p>
            <a:r>
              <a:rPr lang="en-US" sz="4400" dirty="0"/>
              <a:t>   [ ] is an acronym for </a:t>
            </a:r>
            <a:r>
              <a:rPr lang="en-US" sz="4400" dirty="0" err="1"/>
              <a:t>BackPropagatingActionPotential</a:t>
            </a:r>
            <a:r>
              <a:rPr lang="en-US" sz="4400" dirty="0"/>
              <a:t>  </a:t>
            </a:r>
          </a:p>
          <a:p>
            <a:r>
              <a:rPr lang="en-US" sz="4400" dirty="0"/>
              <a:t>   [ ] exists in a passive dendrite</a:t>
            </a:r>
          </a:p>
          <a:p>
            <a:r>
              <a:rPr lang="en-US" sz="4400" dirty="0"/>
              <a:t>   [ ] travels from the </a:t>
            </a:r>
            <a:r>
              <a:rPr lang="en-US" sz="4400" dirty="0" err="1"/>
              <a:t>dendritic</a:t>
            </a:r>
            <a:r>
              <a:rPr lang="en-US" sz="4400" dirty="0"/>
              <a:t> hotspot to the soma</a:t>
            </a:r>
          </a:p>
          <a:p>
            <a:r>
              <a:rPr lang="en-US" sz="4400" dirty="0"/>
              <a:t>   [ ] travels from  the soma along the dendrite</a:t>
            </a:r>
          </a:p>
          <a:p>
            <a:r>
              <a:rPr lang="en-US" sz="4400" dirty="0"/>
              <a:t>   [ ] has the same duration as the somatic action potential</a:t>
            </a:r>
          </a:p>
          <a:p>
            <a:r>
              <a:rPr lang="en-US" sz="4400" dirty="0"/>
              <a:t>   </a:t>
            </a:r>
          </a:p>
          <a:p>
            <a:r>
              <a:rPr lang="en-US" sz="4400" dirty="0"/>
              <a:t>   </a:t>
            </a:r>
          </a:p>
        </p:txBody>
      </p:sp>
      <p:sp>
        <p:nvSpPr>
          <p:cNvPr id="10" name="TextBox 9"/>
          <p:cNvSpPr txBox="1"/>
          <p:nvPr/>
        </p:nvSpPr>
        <p:spPr>
          <a:xfrm>
            <a:off x="216568" y="7065620"/>
            <a:ext cx="20381494" cy="4832092"/>
          </a:xfrm>
          <a:prstGeom prst="rect">
            <a:avLst/>
          </a:prstGeom>
          <a:noFill/>
          <a:ln>
            <a:solidFill>
              <a:schemeClr val="tx1">
                <a:lumMod val="95000"/>
                <a:lumOff val="5000"/>
              </a:schemeClr>
            </a:solidFill>
          </a:ln>
        </p:spPr>
        <p:txBody>
          <a:bodyPr wrap="square" rtlCol="0">
            <a:spAutoFit/>
          </a:bodyPr>
          <a:lstStyle/>
          <a:p>
            <a:r>
              <a:rPr lang="en-US" sz="4400" b="1" dirty="0" err="1"/>
              <a:t>Dendritic</a:t>
            </a:r>
            <a:r>
              <a:rPr lang="en-US" sz="4400" b="1" dirty="0"/>
              <a:t> Calcium spikes</a:t>
            </a:r>
          </a:p>
          <a:p>
            <a:r>
              <a:rPr lang="en-US" sz="4400" dirty="0"/>
              <a:t>   [ ] can be induced by weak </a:t>
            </a:r>
            <a:r>
              <a:rPr lang="en-US" sz="4400" dirty="0" err="1"/>
              <a:t>dendritic</a:t>
            </a:r>
            <a:r>
              <a:rPr lang="en-US" sz="4400" dirty="0"/>
              <a:t> stimulation</a:t>
            </a:r>
          </a:p>
          <a:p>
            <a:r>
              <a:rPr lang="en-US" sz="4400" dirty="0"/>
              <a:t>   [ ] can be induced by strong </a:t>
            </a:r>
            <a:r>
              <a:rPr lang="en-US" sz="4400" dirty="0" err="1"/>
              <a:t>dendritic</a:t>
            </a:r>
            <a:r>
              <a:rPr lang="en-US" sz="4400" dirty="0"/>
              <a:t> stimulation</a:t>
            </a:r>
          </a:p>
          <a:p>
            <a:r>
              <a:rPr lang="en-US" sz="4400" dirty="0"/>
              <a:t>   [ ] can be induced by weak </a:t>
            </a:r>
            <a:r>
              <a:rPr lang="en-US" sz="4400" dirty="0" err="1"/>
              <a:t>dendritic</a:t>
            </a:r>
            <a:r>
              <a:rPr lang="en-US" sz="4400" dirty="0"/>
              <a:t> stimulation combined with a BPAP</a:t>
            </a:r>
          </a:p>
          <a:p>
            <a:r>
              <a:rPr lang="en-US" sz="4400" dirty="0"/>
              <a:t>   [ ] can only be induced be strong </a:t>
            </a:r>
            <a:r>
              <a:rPr lang="en-US" sz="4400" dirty="0" err="1"/>
              <a:t>dendritic</a:t>
            </a:r>
            <a:r>
              <a:rPr lang="en-US" sz="4400" dirty="0"/>
              <a:t> stimulation combined with a BPAP</a:t>
            </a:r>
          </a:p>
          <a:p>
            <a:r>
              <a:rPr lang="en-US" sz="4400" dirty="0"/>
              <a:t>   [ ] travels from the </a:t>
            </a:r>
            <a:r>
              <a:rPr lang="en-US" sz="4400" dirty="0" err="1"/>
              <a:t>dendritic</a:t>
            </a:r>
            <a:r>
              <a:rPr lang="en-US" sz="4400" dirty="0"/>
              <a:t> hotspot to the soma</a:t>
            </a:r>
          </a:p>
          <a:p>
            <a:r>
              <a:rPr lang="en-US" sz="4400" dirty="0"/>
              <a:t>   [ ] travels from  the soma along the dendrite</a:t>
            </a:r>
          </a:p>
        </p:txBody>
      </p:sp>
      <p:sp>
        <p:nvSpPr>
          <p:cNvPr id="11" name="TextBox 10"/>
          <p:cNvSpPr txBox="1"/>
          <p:nvPr/>
        </p:nvSpPr>
        <p:spPr>
          <a:xfrm>
            <a:off x="11550315" y="394420"/>
            <a:ext cx="8722260" cy="969496"/>
          </a:xfrm>
          <a:prstGeom prst="rect">
            <a:avLst/>
          </a:prstGeom>
          <a:noFill/>
        </p:spPr>
        <p:txBody>
          <a:bodyPr wrap="none" rtlCol="0">
            <a:spAutoFit/>
          </a:bodyPr>
          <a:lstStyle/>
          <a:p>
            <a:r>
              <a:rPr lang="en-US" i="1" dirty="0">
                <a:solidFill>
                  <a:srgbClr val="FF0000"/>
                </a:solidFill>
              </a:rPr>
              <a:t>Multiple answers possible!</a:t>
            </a:r>
          </a:p>
        </p:txBody>
      </p:sp>
      <p:sp>
        <p:nvSpPr>
          <p:cNvPr id="12" name="Rectangle 61"/>
          <p:cNvSpPr>
            <a:spLocks noChangeArrowheads="1"/>
          </p:cNvSpPr>
          <p:nvPr/>
        </p:nvSpPr>
        <p:spPr bwMode="auto">
          <a:xfrm>
            <a:off x="0" y="1267664"/>
            <a:ext cx="21607463" cy="10619956"/>
          </a:xfrm>
          <a:prstGeom prst="rect">
            <a:avLst/>
          </a:prstGeom>
          <a:solidFill>
            <a:srgbClr val="FF6600">
              <a:alpha val="27843"/>
            </a:srgbClr>
          </a:solidFill>
          <a:ln w="57150">
            <a:solidFill>
              <a:schemeClr val="tx1"/>
            </a:solidFill>
            <a:prstDash val="dash"/>
            <a:miter lim="800000"/>
            <a:headEnd/>
            <a:tailEnd/>
          </a:ln>
        </p:spPr>
        <p:txBody>
          <a:bodyPr wrap="none" anchor="ctr"/>
          <a:lstStyle/>
          <a:p>
            <a:pPr algn="ctr"/>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0"/>
            <a:ext cx="21607463" cy="12152313"/>
          </a:xfrm>
          <a:prstGeom prst="rect">
            <a:avLst/>
          </a:prstGeom>
          <a:noFill/>
          <a:ln w="9525">
            <a:solidFill>
              <a:schemeClr val="tx1"/>
            </a:solidFill>
            <a:miter lim="800000"/>
            <a:headEnd/>
            <a:tailEnd/>
          </a:ln>
        </p:spPr>
        <p:txBody>
          <a:bodyPr wrap="none" lIns="192911" tIns="96455" rIns="192911" bIns="96455" anchor="ctr"/>
          <a:lstStyle/>
          <a:p>
            <a:pPr algn="ctr">
              <a:lnSpc>
                <a:spcPct val="110000"/>
              </a:lnSpc>
            </a:pPr>
            <a:endParaRPr lang="fr-FR" sz="5100" dirty="0"/>
          </a:p>
        </p:txBody>
      </p:sp>
      <p:pic>
        <p:nvPicPr>
          <p:cNvPr id="46086" name="Picture 2" descr="$ \left.\vphantom{ \frac{\partial} {\partial x} u}\right.$"/>
          <p:cNvPicPr>
            <a:picLocks noChangeAspect="1" noChangeArrowheads="1"/>
          </p:cNvPicPr>
          <p:nvPr/>
        </p:nvPicPr>
        <p:blipFill>
          <a:blip r:embed="rId3" cstate="print"/>
          <a:srcRect/>
          <a:stretch>
            <a:fillRect/>
          </a:stretch>
        </p:blipFill>
        <p:spPr bwMode="auto">
          <a:xfrm>
            <a:off x="-16321887" y="-810154"/>
            <a:ext cx="157554" cy="607616"/>
          </a:xfrm>
          <a:prstGeom prst="rect">
            <a:avLst/>
          </a:prstGeom>
          <a:noFill/>
          <a:ln w="9525">
            <a:noFill/>
            <a:miter lim="800000"/>
            <a:headEnd/>
            <a:tailEnd/>
          </a:ln>
        </p:spPr>
      </p:pic>
      <p:pic>
        <p:nvPicPr>
          <p:cNvPr id="46087" name="Picture 3" descr="$ {\frac{{\partial}}{{\partial x}}}$"/>
          <p:cNvPicPr>
            <a:picLocks noChangeAspect="1" noChangeArrowheads="1"/>
          </p:cNvPicPr>
          <p:nvPr/>
        </p:nvPicPr>
        <p:blipFill>
          <a:blip r:embed="rId4" cstate="print"/>
          <a:srcRect/>
          <a:stretch>
            <a:fillRect/>
          </a:stretch>
        </p:blipFill>
        <p:spPr bwMode="auto">
          <a:xfrm>
            <a:off x="-16111815" y="-810154"/>
            <a:ext cx="472663" cy="607616"/>
          </a:xfrm>
          <a:prstGeom prst="rect">
            <a:avLst/>
          </a:prstGeom>
          <a:noFill/>
          <a:ln w="9525">
            <a:noFill/>
            <a:miter lim="800000"/>
            <a:headEnd/>
            <a:tailEnd/>
          </a:ln>
        </p:spPr>
      </p:pic>
      <p:pic>
        <p:nvPicPr>
          <p:cNvPr id="46088" name="Picture 4" descr="$ \left.\vphantom{ \frac{\partial} {\partial x} u}\right\vert _{{x\in\{0,L\}}}^{}$"/>
          <p:cNvPicPr>
            <a:picLocks noChangeAspect="1" noChangeArrowheads="1"/>
          </p:cNvPicPr>
          <p:nvPr/>
        </p:nvPicPr>
        <p:blipFill>
          <a:blip r:embed="rId5" cstate="print"/>
          <a:srcRect/>
          <a:stretch>
            <a:fillRect/>
          </a:stretch>
        </p:blipFill>
        <p:spPr bwMode="auto">
          <a:xfrm>
            <a:off x="-15166489" y="-810154"/>
            <a:ext cx="1260435" cy="607616"/>
          </a:xfrm>
          <a:prstGeom prst="rect">
            <a:avLst/>
          </a:prstGeom>
          <a:noFill/>
          <a:ln w="9525">
            <a:noFill/>
            <a:miter lim="800000"/>
            <a:headEnd/>
            <a:tailEnd/>
          </a:ln>
        </p:spPr>
      </p:pic>
      <p:sp>
        <p:nvSpPr>
          <p:cNvPr id="149" name="Title 3"/>
          <p:cNvSpPr txBox="1">
            <a:spLocks/>
          </p:cNvSpPr>
          <p:nvPr/>
        </p:nvSpPr>
        <p:spPr>
          <a:xfrm>
            <a:off x="697827" y="107283"/>
            <a:ext cx="20861626" cy="1473200"/>
          </a:xfrm>
          <a:prstGeom prst="rect">
            <a:avLst/>
          </a:prstGeom>
        </p:spPr>
        <p:txBody>
          <a:bodyPr vert="horz" wrap="square" numCol="1" anchor="t" anchorCtr="0" compatLnSpc="1">
            <a:prstTxWarp prst="textNoShape">
              <a:avLst/>
            </a:prstTxWarp>
          </a:bodyPr>
          <a:lstStyle/>
          <a:p>
            <a:pPr marL="0" marR="0" lvl="0" indent="0" algn="l" defTabSz="1079500" rtl="0" eaLnBrk="0" fontAlgn="base" latinLnBrk="0" hangingPunct="0">
              <a:lnSpc>
                <a:spcPct val="100000"/>
              </a:lnSpc>
              <a:spcBef>
                <a:spcPct val="0"/>
              </a:spcBef>
              <a:spcAft>
                <a:spcPts val="2838"/>
              </a:spcAft>
              <a:buClrTx/>
              <a:buSzTx/>
              <a:buFontTx/>
              <a:buNone/>
              <a:tabLst/>
              <a:defRPr/>
            </a:pPr>
            <a:r>
              <a:rPr kumimoji="0" lang="en-US" sz="6600" b="0" i="0" u="none" strike="noStrike" kern="1200" cap="none" spc="0" normalizeH="0" baseline="0" noProof="0" dirty="0">
                <a:ln>
                  <a:noFill/>
                </a:ln>
                <a:solidFill>
                  <a:schemeClr val="tx1"/>
                </a:solidFill>
                <a:effectLst/>
                <a:uLnTx/>
                <a:uFillTx/>
                <a:latin typeface="Impact" charset="0"/>
                <a:ea typeface="ＭＳ Ｐゴシック" charset="0"/>
                <a:cs typeface="Impact" charset="0"/>
              </a:rPr>
              <a:t>Neuronal Dynamics – </a:t>
            </a:r>
            <a:r>
              <a:rPr lang="en-US" sz="6600" noProof="0" dirty="0">
                <a:solidFill>
                  <a:srgbClr val="FF0000"/>
                </a:solidFill>
                <a:latin typeface="Impact" charset="0"/>
                <a:ea typeface="ＭＳ Ｐゴシック" charset="0"/>
                <a:cs typeface="Impact" charset="0"/>
              </a:rPr>
              <a:t>week</a:t>
            </a:r>
            <a:r>
              <a:rPr lang="en-US" sz="6600" dirty="0">
                <a:solidFill>
                  <a:srgbClr val="FF0000"/>
                </a:solidFill>
                <a:latin typeface="Impact" charset="0"/>
                <a:ea typeface="ＭＳ Ｐゴシック" charset="0"/>
                <a:cs typeface="Impact" charset="0"/>
              </a:rPr>
              <a:t> 4 – Reading </a:t>
            </a:r>
            <a:endParaRPr kumimoji="0" lang="en-US" sz="6600" b="0" i="0" u="none" strike="noStrike" kern="1200" cap="none" spc="0" normalizeH="0" baseline="0" noProof="0" dirty="0">
              <a:ln>
                <a:noFill/>
              </a:ln>
              <a:solidFill>
                <a:srgbClr val="FF0000"/>
              </a:solidFill>
              <a:effectLst/>
              <a:uLnTx/>
              <a:uFillTx/>
              <a:latin typeface="Impact" charset="0"/>
              <a:ea typeface="ＭＳ Ｐゴシック" charset="0"/>
              <a:cs typeface="Impact" charset="0"/>
            </a:endParaRPr>
          </a:p>
        </p:txBody>
      </p:sp>
      <p:cxnSp>
        <p:nvCxnSpPr>
          <p:cNvPr id="150" name="Straight Connector 149"/>
          <p:cNvCxnSpPr/>
          <p:nvPr/>
        </p:nvCxnSpPr>
        <p:spPr>
          <a:xfrm>
            <a:off x="-215313" y="117141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0" y="1484231"/>
            <a:ext cx="18292765" cy="2862322"/>
          </a:xfrm>
          <a:prstGeom prst="rect">
            <a:avLst/>
          </a:prstGeom>
          <a:noFill/>
        </p:spPr>
        <p:txBody>
          <a:bodyPr wrap="none" rtlCol="0">
            <a:spAutoFit/>
          </a:bodyPr>
          <a:lstStyle/>
          <a:p>
            <a:r>
              <a:rPr lang="en-US" sz="3600" b="1" dirty="0"/>
              <a:t>Reading</a:t>
            </a:r>
            <a:r>
              <a:rPr lang="en-US" sz="3600" dirty="0"/>
              <a:t>: W. Gerstner, W.M. </a:t>
            </a:r>
            <a:r>
              <a:rPr lang="en-US" sz="3600" dirty="0" err="1"/>
              <a:t>Kistler</a:t>
            </a:r>
            <a:r>
              <a:rPr lang="en-US" sz="3600" dirty="0"/>
              <a:t>, R. </a:t>
            </a:r>
            <a:r>
              <a:rPr lang="en-US" sz="3600" dirty="0" err="1"/>
              <a:t>Naud</a:t>
            </a:r>
            <a:r>
              <a:rPr lang="en-US" sz="3600" dirty="0"/>
              <a:t> and L. </a:t>
            </a:r>
            <a:r>
              <a:rPr lang="en-US" sz="3600" dirty="0" err="1"/>
              <a:t>Paninski</a:t>
            </a:r>
            <a:r>
              <a:rPr lang="en-US" sz="3600" dirty="0"/>
              <a:t>,</a:t>
            </a:r>
          </a:p>
          <a:p>
            <a:r>
              <a:rPr lang="en-US" sz="3600" i="1" dirty="0"/>
              <a:t>Neuronal Dynamics: from single neurons to networks and </a:t>
            </a:r>
          </a:p>
          <a:p>
            <a:r>
              <a:rPr lang="en-US" sz="3600" i="1" dirty="0"/>
              <a:t>models of cognition.</a:t>
            </a:r>
            <a:r>
              <a:rPr lang="en-US" sz="3600" dirty="0"/>
              <a:t> Chapter 3</a:t>
            </a:r>
            <a:r>
              <a:rPr lang="en-US" sz="3600" i="1" dirty="0"/>
              <a:t>:  Dendrites and Synapses, </a:t>
            </a:r>
            <a:r>
              <a:rPr lang="en-US" sz="3600" dirty="0"/>
              <a:t>Cambridge Univ. Press, 2014</a:t>
            </a:r>
          </a:p>
          <a:p>
            <a:r>
              <a:rPr lang="en-US" sz="3600" b="1" dirty="0"/>
              <a:t>OR</a:t>
            </a:r>
            <a:r>
              <a:rPr lang="en-US" sz="3600" dirty="0"/>
              <a:t>  W. Gerstner and W. M. </a:t>
            </a:r>
            <a:r>
              <a:rPr lang="en-US" sz="3600" dirty="0" err="1"/>
              <a:t>Kistler</a:t>
            </a:r>
            <a:r>
              <a:rPr lang="en-US" sz="3600" dirty="0"/>
              <a:t>, </a:t>
            </a:r>
            <a:r>
              <a:rPr lang="en-US" sz="3600" i="1" dirty="0"/>
              <a:t>Spiking Neuron Models</a:t>
            </a:r>
            <a:r>
              <a:rPr lang="en-US" sz="3600" dirty="0"/>
              <a:t>, Chapter 2, Cambridge, 2002</a:t>
            </a:r>
          </a:p>
          <a:p>
            <a:r>
              <a:rPr lang="en-US" sz="3600" b="1" dirty="0"/>
              <a:t>OR </a:t>
            </a:r>
            <a:r>
              <a:rPr lang="en-US" sz="3600" dirty="0"/>
              <a:t> P. Dayan and L. Abbott, </a:t>
            </a:r>
            <a:r>
              <a:rPr lang="en-US" sz="3600" i="1" dirty="0"/>
              <a:t>Theoretical Neuroscience</a:t>
            </a:r>
            <a:r>
              <a:rPr lang="en-US" sz="3600" dirty="0"/>
              <a:t>, Chapter 6, MIT Press 2001</a:t>
            </a:r>
          </a:p>
        </p:txBody>
      </p:sp>
      <p:sp>
        <p:nvSpPr>
          <p:cNvPr id="12" name="TextBox 11"/>
          <p:cNvSpPr txBox="1"/>
          <p:nvPr/>
        </p:nvSpPr>
        <p:spPr>
          <a:xfrm>
            <a:off x="152400" y="4789764"/>
            <a:ext cx="20349411" cy="8586966"/>
          </a:xfrm>
          <a:prstGeom prst="rect">
            <a:avLst/>
          </a:prstGeom>
          <a:noFill/>
        </p:spPr>
        <p:txBody>
          <a:bodyPr wrap="square" rtlCol="0">
            <a:spAutoFit/>
          </a:bodyPr>
          <a:lstStyle/>
          <a:p>
            <a:r>
              <a:rPr lang="en-US" sz="3600" b="1" dirty="0"/>
              <a:t>References: </a:t>
            </a:r>
            <a:r>
              <a:rPr lang="en-US" sz="3600" dirty="0"/>
              <a:t> </a:t>
            </a:r>
          </a:p>
          <a:p>
            <a:r>
              <a:rPr lang="en-US" sz="3600" dirty="0"/>
              <a:t>M. </a:t>
            </a:r>
            <a:r>
              <a:rPr lang="en-US" sz="3600" dirty="0" err="1"/>
              <a:t>Larkum</a:t>
            </a:r>
            <a:r>
              <a:rPr lang="en-US" sz="3600" dirty="0"/>
              <a:t>, J.J. Zhu, B. </a:t>
            </a:r>
            <a:r>
              <a:rPr lang="en-US" sz="3600" dirty="0" err="1"/>
              <a:t>Sakmann</a:t>
            </a:r>
            <a:r>
              <a:rPr lang="en-US" sz="3600" dirty="0"/>
              <a:t> (1999),  </a:t>
            </a:r>
            <a:r>
              <a:rPr lang="en-US" sz="3200" i="1" dirty="0"/>
              <a:t>A new cellular mechanism for coupling inputs arriving at different cortical layers, Nature, 398:338-341 </a:t>
            </a:r>
          </a:p>
          <a:p>
            <a:r>
              <a:rPr lang="en-US" sz="3600" dirty="0"/>
              <a:t>E. Hay et al</a:t>
            </a:r>
            <a:r>
              <a:rPr lang="en-US" sz="3200" dirty="0"/>
              <a:t>. (2011) </a:t>
            </a:r>
            <a:r>
              <a:rPr lang="en-US" sz="3200" i="1" dirty="0"/>
              <a:t>Models of Neocortical Layer 5b Pyramidal Cells Capturing a Wide Range of </a:t>
            </a:r>
            <a:r>
              <a:rPr lang="en-US" sz="3200" i="1" dirty="0" err="1"/>
              <a:t>Dendritic</a:t>
            </a:r>
            <a:r>
              <a:rPr lang="en-US" sz="3200" i="1" dirty="0"/>
              <a:t> and </a:t>
            </a:r>
            <a:r>
              <a:rPr lang="en-US" sz="3200" i="1" dirty="0" err="1"/>
              <a:t>Perisomatic</a:t>
            </a:r>
            <a:r>
              <a:rPr lang="en-US" sz="3200" i="1" dirty="0"/>
              <a:t> Active Properties, PLOS </a:t>
            </a:r>
            <a:r>
              <a:rPr lang="en-US" sz="3200" i="1" dirty="0" err="1"/>
              <a:t>Comput</a:t>
            </a:r>
            <a:r>
              <a:rPr lang="en-US" sz="3200" i="1" dirty="0"/>
              <a:t>. Biol. 7:7 </a:t>
            </a:r>
          </a:p>
          <a:p>
            <a:r>
              <a:rPr lang="en-US" sz="3600" dirty="0" err="1"/>
              <a:t>Carnevale</a:t>
            </a:r>
            <a:r>
              <a:rPr lang="en-US" sz="3600" dirty="0"/>
              <a:t>, N. and Hines, M. (2006</a:t>
            </a:r>
            <a:r>
              <a:rPr lang="en-US" sz="3200" dirty="0"/>
              <a:t>). </a:t>
            </a:r>
            <a:r>
              <a:rPr lang="en-US" sz="3200" i="1" dirty="0"/>
              <a:t>The Neuron Book</a:t>
            </a:r>
            <a:r>
              <a:rPr lang="en-US" sz="3200" dirty="0"/>
              <a:t>. Cambridge University Press.</a:t>
            </a:r>
          </a:p>
          <a:p>
            <a:r>
              <a:rPr lang="en-US" sz="3600" dirty="0"/>
              <a:t>Bower, J. M. and </a:t>
            </a:r>
            <a:r>
              <a:rPr lang="en-US" sz="3600" dirty="0" err="1"/>
              <a:t>Beeman</a:t>
            </a:r>
            <a:r>
              <a:rPr lang="en-US" sz="3600" dirty="0"/>
              <a:t>, D. (1995). </a:t>
            </a:r>
            <a:r>
              <a:rPr lang="en-US" sz="3200" i="1" dirty="0"/>
              <a:t>The book of Genesis</a:t>
            </a:r>
            <a:r>
              <a:rPr lang="en-US" sz="3200" dirty="0"/>
              <a:t>. Springer, New York.</a:t>
            </a:r>
          </a:p>
          <a:p>
            <a:r>
              <a:rPr lang="en-US" sz="3600" dirty="0" err="1"/>
              <a:t>Rall</a:t>
            </a:r>
            <a:r>
              <a:rPr lang="en-US" sz="3600" dirty="0"/>
              <a:t>, W. (1989). </a:t>
            </a:r>
            <a:r>
              <a:rPr lang="en-US" sz="3200" i="1" dirty="0"/>
              <a:t>Cable theory for </a:t>
            </a:r>
            <a:r>
              <a:rPr lang="en-US" sz="3200" i="1" dirty="0" err="1"/>
              <a:t>dendritic</a:t>
            </a:r>
            <a:r>
              <a:rPr lang="en-US" sz="3200" i="1" dirty="0"/>
              <a:t> neurons</a:t>
            </a:r>
            <a:r>
              <a:rPr lang="en-US" sz="3200" dirty="0"/>
              <a:t>. In Koch, C. and </a:t>
            </a:r>
            <a:r>
              <a:rPr lang="en-US" sz="3200" dirty="0" err="1"/>
              <a:t>Segev</a:t>
            </a:r>
            <a:r>
              <a:rPr lang="en-US" sz="3200" dirty="0"/>
              <a:t>, I., editors, Methods in</a:t>
            </a:r>
          </a:p>
          <a:p>
            <a:r>
              <a:rPr lang="en-US" sz="3200" dirty="0"/>
              <a:t>Neuronal Modeling, pages 9{62, Cambridge. MIT Press.</a:t>
            </a:r>
          </a:p>
          <a:p>
            <a:r>
              <a:rPr lang="en-US" sz="3600" dirty="0"/>
              <a:t>Abbott, L. F., Varela, J. A., </a:t>
            </a:r>
            <a:r>
              <a:rPr lang="en-US" sz="3600" dirty="0" err="1"/>
              <a:t>Sen</a:t>
            </a:r>
            <a:r>
              <a:rPr lang="en-US" sz="3600" dirty="0"/>
              <a:t>, K., and Nelson, S. B</a:t>
            </a:r>
            <a:r>
              <a:rPr lang="en-US" sz="3200" dirty="0"/>
              <a:t>. (1997). Synaptic depression and cortical gain control. </a:t>
            </a:r>
            <a:r>
              <a:rPr lang="en-US" sz="3200" i="1" dirty="0"/>
              <a:t>Science</a:t>
            </a:r>
            <a:r>
              <a:rPr lang="en-US" sz="3200" dirty="0"/>
              <a:t> 275, 220–224.</a:t>
            </a:r>
          </a:p>
          <a:p>
            <a:r>
              <a:rPr lang="en-US" sz="3600" dirty="0" err="1"/>
              <a:t>Tsodyks</a:t>
            </a:r>
            <a:r>
              <a:rPr lang="en-US" sz="3600" dirty="0"/>
              <a:t>, M., </a:t>
            </a:r>
            <a:r>
              <a:rPr lang="en-US" sz="3600" dirty="0" err="1"/>
              <a:t>Pawelzik</a:t>
            </a:r>
            <a:r>
              <a:rPr lang="en-US" sz="3600" dirty="0"/>
              <a:t>, K., and </a:t>
            </a:r>
            <a:r>
              <a:rPr lang="en-US" sz="3600" dirty="0" err="1"/>
              <a:t>Markram</a:t>
            </a:r>
            <a:r>
              <a:rPr lang="en-US" sz="3600" dirty="0"/>
              <a:t>, H. (1998). </a:t>
            </a:r>
            <a:r>
              <a:rPr lang="en-US" sz="3200" dirty="0"/>
              <a:t>Neural networks with dynamic synapses. </a:t>
            </a:r>
            <a:r>
              <a:rPr lang="en-US" sz="3200" i="1" dirty="0"/>
              <a:t>Neural. </a:t>
            </a:r>
            <a:r>
              <a:rPr lang="en-US" sz="3200" i="1" dirty="0" err="1"/>
              <a:t>Comput</a:t>
            </a:r>
            <a:r>
              <a:rPr lang="en-US" sz="3200" i="1" dirty="0"/>
              <a:t>.</a:t>
            </a:r>
            <a:r>
              <a:rPr lang="en-US" sz="3200" dirty="0"/>
              <a:t> 10, 821–835.</a:t>
            </a:r>
          </a:p>
          <a:p>
            <a:endParaRPr lang="en-US" sz="3200" dirty="0"/>
          </a:p>
          <a:p>
            <a:endParaRPr lang="en-US" sz="3200" i="1" dirty="0"/>
          </a:p>
          <a:p>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  types</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68962" name="Picture 2"/>
          <p:cNvPicPr>
            <a:picLocks noChangeAspect="1" noChangeArrowheads="1"/>
          </p:cNvPicPr>
          <p:nvPr/>
        </p:nvPicPr>
        <p:blipFill>
          <a:blip r:embed="rId3"/>
          <a:srcRect/>
          <a:stretch>
            <a:fillRect/>
          </a:stretch>
        </p:blipFill>
        <p:spPr bwMode="auto">
          <a:xfrm>
            <a:off x="10780295" y="1797050"/>
            <a:ext cx="9549148" cy="7296109"/>
          </a:xfrm>
          <a:prstGeom prst="rect">
            <a:avLst/>
          </a:prstGeom>
          <a:noFill/>
          <a:ln w="9525">
            <a:noFill/>
            <a:miter lim="800000"/>
            <a:headEnd/>
            <a:tailEnd/>
          </a:ln>
        </p:spPr>
      </p:pic>
      <p:sp>
        <p:nvSpPr>
          <p:cNvPr id="11" name="TextBox 10"/>
          <p:cNvSpPr txBox="1"/>
          <p:nvPr/>
        </p:nvSpPr>
        <p:spPr>
          <a:xfrm>
            <a:off x="14615214" y="9093159"/>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mc:AlternateContent xmlns:mc="http://schemas.openxmlformats.org/markup-compatibility/2006">
        <mc:Choice xmlns:a14="http://schemas.microsoft.com/office/drawing/2010/main" Requires="a14">
          <p:sp>
            <p:nvSpPr>
              <p:cNvPr id="2" name="Object 20"/>
              <p:cNvSpPr txBox="1"/>
              <p:nvPr/>
            </p:nvSpPr>
            <p:spPr bwMode="auto">
              <a:xfrm>
                <a:off x="697827" y="7313822"/>
                <a:ext cx="72850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 name="Object 20"/>
              <p:cNvSpPr txBox="1">
                <a:spLocks noRot="1" noChangeAspect="1" noMove="1" noResize="1" noEditPoints="1" noAdjustHandles="1" noChangeArrowheads="1" noChangeShapeType="1" noTextEdit="1"/>
              </p:cNvSpPr>
              <p:nvPr/>
            </p:nvSpPr>
            <p:spPr bwMode="auto">
              <a:xfrm>
                <a:off x="697827" y="7313822"/>
                <a:ext cx="7285037" cy="1074738"/>
              </a:xfrm>
              <a:prstGeom prst="rect">
                <a:avLst/>
              </a:prstGeom>
              <a:blipFill>
                <a:blip r:embed="rId4"/>
                <a:stretch>
                  <a:fillRect/>
                </a:stretch>
              </a:blipFill>
            </p:spPr>
            <p:txBody>
              <a:bodyPr/>
              <a:lstStyle/>
              <a:p>
                <a:r>
                  <a:rPr lang="zh-CN" altLang="en-US">
                    <a:noFill/>
                  </a:rPr>
                  <a:t> </a:t>
                </a:r>
              </a:p>
            </p:txBody>
          </p:sp>
        </mc:Fallback>
      </mc:AlternateContent>
      <p:sp>
        <p:nvSpPr>
          <p:cNvPr id="15" name="TextBox 14"/>
          <p:cNvSpPr txBox="1"/>
          <p:nvPr/>
        </p:nvSpPr>
        <p:spPr>
          <a:xfrm>
            <a:off x="697827" y="1676735"/>
            <a:ext cx="2584362" cy="969496"/>
          </a:xfrm>
          <a:prstGeom prst="rect">
            <a:avLst/>
          </a:prstGeom>
          <a:noFill/>
        </p:spPr>
        <p:txBody>
          <a:bodyPr wrap="none" rtlCol="0">
            <a:spAutoFit/>
          </a:bodyPr>
          <a:lstStyle/>
          <a:p>
            <a:r>
              <a:rPr lang="en-US" dirty="0"/>
              <a:t>Model?</a:t>
            </a:r>
          </a:p>
        </p:txBody>
      </p:sp>
      <mc:AlternateContent xmlns:mc="http://schemas.openxmlformats.org/markup-compatibility/2006">
        <mc:Choice xmlns:a14="http://schemas.microsoft.com/office/drawing/2010/main" Requires="a14">
          <p:sp>
            <p:nvSpPr>
              <p:cNvPr id="3" name="Object 20"/>
              <p:cNvSpPr txBox="1"/>
              <p:nvPr/>
            </p:nvSpPr>
            <p:spPr bwMode="auto">
              <a:xfrm>
                <a:off x="1141413" y="2781300"/>
                <a:ext cx="82248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 name="Object 20"/>
              <p:cNvSpPr txBox="1">
                <a:spLocks noRot="1" noChangeAspect="1" noMove="1" noResize="1" noEditPoints="1" noAdjustHandles="1" noChangeArrowheads="1" noChangeShapeType="1" noTextEdit="1"/>
              </p:cNvSpPr>
              <p:nvPr/>
            </p:nvSpPr>
            <p:spPr bwMode="auto">
              <a:xfrm>
                <a:off x="1141413" y="2781300"/>
                <a:ext cx="8224837" cy="1074738"/>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7827" y="323850"/>
            <a:ext cx="20861626" cy="1473200"/>
          </a:xfrm>
          <a:prstGeom prst="rect">
            <a:avLst/>
          </a:prstGeom>
        </p:spPr>
        <p:txBody>
          <a:bodyPr vert="horz" wrap="square" numCol="1" anchor="t" anchorCtr="0" compatLnSpc="1">
            <a:prstTxWarp prst="textNoShape">
              <a:avLst/>
            </a:prstTxWarp>
          </a:bodyPr>
          <a:lstStyle/>
          <a:p>
            <a:pPr>
              <a:spcAft>
                <a:spcPts val="2838"/>
              </a:spcAft>
              <a:defRPr/>
            </a:pPr>
            <a:r>
              <a:rPr lang="en-US" dirty="0">
                <a:latin typeface="Impact" charset="0"/>
                <a:cs typeface="Impact" charset="0"/>
              </a:rPr>
              <a:t>Neuronal Dynamics – </a:t>
            </a:r>
            <a:r>
              <a:rPr lang="en-US" dirty="0">
                <a:solidFill>
                  <a:srgbClr val="FF0000"/>
                </a:solidFill>
                <a:latin typeface="Impact" charset="0"/>
                <a:cs typeface="Impact" charset="0"/>
              </a:rPr>
              <a:t>4.2. Synapse  model</a:t>
            </a:r>
          </a:p>
        </p:txBody>
      </p:sp>
      <p:cxnSp>
        <p:nvCxnSpPr>
          <p:cNvPr id="14" name="Straight Connector 13"/>
          <p:cNvCxnSpPr/>
          <p:nvPr/>
        </p:nvCxnSpPr>
        <p:spPr>
          <a:xfrm>
            <a:off x="-215313" y="1412042"/>
            <a:ext cx="2245092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68962" name="Picture 2"/>
          <p:cNvPicPr>
            <a:picLocks noChangeAspect="1" noChangeArrowheads="1"/>
          </p:cNvPicPr>
          <p:nvPr/>
        </p:nvPicPr>
        <p:blipFill>
          <a:blip r:embed="rId3"/>
          <a:srcRect/>
          <a:stretch>
            <a:fillRect/>
          </a:stretch>
        </p:blipFill>
        <p:spPr bwMode="auto">
          <a:xfrm>
            <a:off x="10780295" y="1797050"/>
            <a:ext cx="9549148" cy="7296109"/>
          </a:xfrm>
          <a:prstGeom prst="rect">
            <a:avLst/>
          </a:prstGeom>
          <a:noFill/>
          <a:ln w="9525">
            <a:noFill/>
            <a:miter lim="800000"/>
            <a:headEnd/>
            <a:tailEnd/>
          </a:ln>
        </p:spPr>
      </p:pic>
      <p:sp>
        <p:nvSpPr>
          <p:cNvPr id="11" name="TextBox 10"/>
          <p:cNvSpPr txBox="1"/>
          <p:nvPr/>
        </p:nvSpPr>
        <p:spPr>
          <a:xfrm>
            <a:off x="14615214" y="9093159"/>
            <a:ext cx="6659195" cy="1323439"/>
          </a:xfrm>
          <a:prstGeom prst="rect">
            <a:avLst/>
          </a:prstGeom>
          <a:noFill/>
        </p:spPr>
        <p:txBody>
          <a:bodyPr wrap="none" rtlCol="0">
            <a:spAutoFit/>
          </a:bodyPr>
          <a:lstStyle/>
          <a:p>
            <a:r>
              <a:rPr lang="en-US" sz="4000" i="1" dirty="0"/>
              <a:t>image: Neuronal Dynamics,</a:t>
            </a:r>
          </a:p>
          <a:p>
            <a:r>
              <a:rPr lang="en-US" sz="4000" i="1" dirty="0"/>
              <a:t>Cambridge Univ. Press</a:t>
            </a:r>
          </a:p>
        </p:txBody>
      </p:sp>
      <mc:AlternateContent xmlns:mc="http://schemas.openxmlformats.org/markup-compatibility/2006">
        <mc:Choice xmlns:a14="http://schemas.microsoft.com/office/drawing/2010/main" Requires="a14">
          <p:sp>
            <p:nvSpPr>
              <p:cNvPr id="2" name="Object 20"/>
              <p:cNvSpPr txBox="1"/>
              <p:nvPr/>
            </p:nvSpPr>
            <p:spPr bwMode="auto">
              <a:xfrm>
                <a:off x="697827" y="7313822"/>
                <a:ext cx="72850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𝐼</m:t>
                          </m:r>
                        </m:e>
                        <m:sup>
                          <m:r>
                            <a:rPr lang="zh-CN" altLang="en-US" i="1">
                              <a:solidFill>
                                <a:srgbClr val="000000"/>
                              </a:solidFill>
                              <a:latin typeface="Cambria Math" panose="02040503050406030204" pitchFamily="18" charset="0"/>
                            </a:rPr>
                            <m:t>𝑠𝑦𝑛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2" name="Object 20"/>
              <p:cNvSpPr txBox="1">
                <a:spLocks noRot="1" noChangeAspect="1" noMove="1" noResize="1" noEditPoints="1" noAdjustHandles="1" noChangeArrowheads="1" noChangeShapeType="1" noTextEdit="1"/>
              </p:cNvSpPr>
              <p:nvPr/>
            </p:nvSpPr>
            <p:spPr bwMode="auto">
              <a:xfrm>
                <a:off x="697827" y="7313822"/>
                <a:ext cx="7285037" cy="1074738"/>
              </a:xfrm>
              <a:prstGeom prst="rect">
                <a:avLst/>
              </a:prstGeom>
              <a:blipFill>
                <a:blip r:embed="rId4"/>
                <a:stretch>
                  <a:fillRect/>
                </a:stretch>
              </a:blipFill>
            </p:spPr>
            <p:txBody>
              <a:bodyPr/>
              <a:lstStyle/>
              <a:p>
                <a:r>
                  <a:rPr lang="zh-CN" altLang="en-US">
                    <a:noFill/>
                  </a:rPr>
                  <a:t> </a:t>
                </a:r>
              </a:p>
            </p:txBody>
          </p:sp>
        </mc:Fallback>
      </mc:AlternateContent>
      <p:sp>
        <p:nvSpPr>
          <p:cNvPr id="15" name="TextBox 14"/>
          <p:cNvSpPr txBox="1"/>
          <p:nvPr/>
        </p:nvSpPr>
        <p:spPr>
          <a:xfrm>
            <a:off x="697827" y="1633661"/>
            <a:ext cx="2584362" cy="969496"/>
          </a:xfrm>
          <a:prstGeom prst="rect">
            <a:avLst/>
          </a:prstGeom>
          <a:noFill/>
        </p:spPr>
        <p:txBody>
          <a:bodyPr wrap="none" rtlCol="0">
            <a:spAutoFit/>
          </a:bodyPr>
          <a:lstStyle/>
          <a:p>
            <a:r>
              <a:rPr lang="en-US" dirty="0"/>
              <a:t>Model?</a:t>
            </a:r>
          </a:p>
        </p:txBody>
      </p:sp>
      <p:grpSp>
        <p:nvGrpSpPr>
          <p:cNvPr id="3" name="Group 19"/>
          <p:cNvGrpSpPr/>
          <p:nvPr/>
        </p:nvGrpSpPr>
        <p:grpSpPr>
          <a:xfrm>
            <a:off x="1141413" y="4523874"/>
            <a:ext cx="7724278" cy="1636294"/>
            <a:chOff x="1141413" y="4523874"/>
            <a:chExt cx="7724278" cy="1636294"/>
          </a:xfrm>
        </p:grpSpPr>
        <p:cxnSp>
          <p:nvCxnSpPr>
            <p:cNvPr id="17" name="Straight Arrow Connector 16"/>
            <p:cNvCxnSpPr/>
            <p:nvPr/>
          </p:nvCxnSpPr>
          <p:spPr>
            <a:xfrm>
              <a:off x="1141413" y="6160168"/>
              <a:ext cx="77242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141413" y="4523874"/>
              <a:ext cx="0" cy="16362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6" name="Object 7"/>
              <p:cNvSpPr txBox="1"/>
              <p:nvPr/>
            </p:nvSpPr>
            <p:spPr bwMode="auto">
              <a:xfrm>
                <a:off x="1141413" y="2781300"/>
                <a:ext cx="8224837" cy="10747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𝑔</m:t>
                          </m:r>
                        </m:e>
                        <m:sub>
                          <m:r>
                            <a:rPr lang="zh-CN" altLang="en-US" i="1">
                              <a:solidFill>
                                <a:srgbClr val="000000"/>
                              </a:solidFill>
                              <a:latin typeface="Cambria Math" panose="02040503050406030204" pitchFamily="18" charset="0"/>
                            </a:rPr>
                            <m:t>𝑠𝑦𝑛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𝑔</m:t>
                              </m:r>
                            </m:e>
                          </m:acc>
                        </m:e>
                        <m:sub>
                          <m:r>
                            <a:rPr lang="zh-CN" altLang="en-US" i="1">
                              <a:solidFill>
                                <a:srgbClr val="000000"/>
                              </a:solidFill>
                              <a:latin typeface="Cambria Math" panose="02040503050406030204" pitchFamily="18" charset="0"/>
                            </a:rPr>
                            <m:t>𝑠𝑦𝑛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sup>
                      </m:sSup>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p:sp>
            <p:nvSpPr>
              <p:cNvPr id="6" name="Object 7"/>
              <p:cNvSpPr txBox="1">
                <a:spLocks noRot="1" noChangeAspect="1" noMove="1" noResize="1" noEditPoints="1" noAdjustHandles="1" noChangeArrowheads="1" noChangeShapeType="1" noTextEdit="1"/>
              </p:cNvSpPr>
              <p:nvPr/>
            </p:nvSpPr>
            <p:spPr bwMode="auto">
              <a:xfrm>
                <a:off x="1141413" y="2781300"/>
                <a:ext cx="8224837" cy="1074738"/>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FD4511-2295-4474-A5FD-B84AB86B39FC}"/>
              </a:ext>
            </a:extLst>
          </p:cNvPr>
          <p:cNvPicPr>
            <a:picLocks noChangeAspect="1"/>
          </p:cNvPicPr>
          <p:nvPr/>
        </p:nvPicPr>
        <p:blipFill>
          <a:blip r:embed="rId2"/>
          <a:stretch>
            <a:fillRect/>
          </a:stretch>
        </p:blipFill>
        <p:spPr>
          <a:xfrm>
            <a:off x="140897" y="112148"/>
            <a:ext cx="21325668" cy="11918597"/>
          </a:xfrm>
          <a:prstGeom prst="rect">
            <a:avLst/>
          </a:prstGeom>
        </p:spPr>
      </p:pic>
    </p:spTree>
    <p:extLst>
      <p:ext uri="{BB962C8B-B14F-4D97-AF65-F5344CB8AC3E}">
        <p14:creationId xmlns:p14="http://schemas.microsoft.com/office/powerpoint/2010/main" val="3465327176"/>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68840</TotalTime>
  <Words>4453</Words>
  <Application>Microsoft Office PowerPoint</Application>
  <PresentationFormat>自定义</PresentationFormat>
  <Paragraphs>634</Paragraphs>
  <Slides>65</Slides>
  <Notes>59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HelveticaNeueLT Pro 55 Roman</vt:lpstr>
      <vt:lpstr>Arial</vt:lpstr>
      <vt:lpstr>Arial Narrow</vt:lpstr>
      <vt:lpstr>Calibri</vt:lpstr>
      <vt:lpstr>Cambria Math</vt:lpstr>
      <vt:lpstr>Impact</vt:lpstr>
      <vt:lpstr>Times New Roman</vt:lpstr>
      <vt:lpstr>Verdana</vt:lpstr>
      <vt:lpstr>Thème Office</vt:lpstr>
      <vt:lpstr>Biological Modeling of Neural Networks </vt:lpstr>
      <vt:lpstr>Neuronal Dynamics – 4.2. Neurons and Synapses</vt:lpstr>
      <vt:lpstr>Neuronal Dynamics – 4.2 Neurons and Synapses</vt:lpstr>
      <vt:lpstr>Neuronal Dynamics – 4.2. Synapses</vt:lpstr>
      <vt:lpstr>Neuronal Dynamics – 4.2 Synapses</vt:lpstr>
      <vt:lpstr>Neuronal Dynamics – 4.2. Synapses</vt:lpstr>
      <vt:lpstr>Neuronal Dynamics – 4.2. Synapse  types</vt:lpstr>
      <vt:lpstr>Neuronal Dynamics – 4.2. Synapse  model</vt:lpstr>
      <vt:lpstr>PowerPoint 演示文稿</vt:lpstr>
      <vt:lpstr>Neuronal Dynamics – 4.2. Synapse  model</vt:lpstr>
      <vt:lpstr>PowerPoint 演示文稿</vt:lpstr>
      <vt:lpstr>Neuronal Dynamics – 4.2. Synaptic reversal potential</vt:lpstr>
      <vt:lpstr>Neuronal Dynamics – 4.2. Synapses</vt:lpstr>
      <vt:lpstr>PowerPoint 演示文稿</vt:lpstr>
      <vt:lpstr>Neuronal Dynamics – 4.2.Synapses</vt:lpstr>
      <vt:lpstr>Neuronal Dynamics – Quiz 4.3</vt:lpstr>
      <vt:lpstr>Neuronal Dynamics: Computational Neuroscience of Single Neurons</vt:lpstr>
      <vt:lpstr>PowerPoint 演示文稿</vt:lpstr>
      <vt:lpstr>Neuronal Dynamics – 3.2 Synaptic Short-Term Plasticity</vt:lpstr>
      <vt:lpstr>Neuronal Dynamics – 3.2 Synaptic Short-Term Plasticity</vt:lpstr>
      <vt:lpstr>Neuronal Dynamics – 3.2 Synaptic Short-Term Plasticity</vt:lpstr>
      <vt:lpstr>PowerPoint 演示文稿</vt:lpstr>
      <vt:lpstr>Neuronal Dynamics – 3.2 Model of Short-Term Plasticity</vt:lpstr>
      <vt:lpstr>PowerPoint 演示文稿</vt:lpstr>
      <vt:lpstr>Neuronal Dynamics – 3.2 Model of synaptic depression</vt:lpstr>
      <vt:lpstr>Neuronal Dynamics – 3.2 Model of synaptic facilitation</vt:lpstr>
      <vt:lpstr>Neuronal Dynamics – 3.2 Summary</vt:lpstr>
      <vt:lpstr>Neuronal Dynamics – Quiz 3.2</vt:lpstr>
      <vt:lpstr>Neuronal Dynamics – 3.2 Literature/short-term plasticity</vt:lpstr>
      <vt:lpstr>Biological Modeling of Neural Networks </vt:lpstr>
      <vt:lpstr>Neuronal Dynamics – 4.2 Dendrites</vt:lpstr>
      <vt:lpstr>PowerPoint 演示文稿</vt:lpstr>
      <vt:lpstr>Neuronal Dynamics – Review: Biophysics of neurons</vt:lpstr>
      <vt:lpstr>PowerPoint 演示文稿</vt:lpstr>
      <vt:lpstr>PowerPoint 演示文稿</vt:lpstr>
      <vt:lpstr>PowerPoint 演示文稿</vt:lpstr>
      <vt:lpstr>Neuronal Dynamics – 4.2 Equation-Coupled compartments</vt:lpstr>
      <vt:lpstr>Neuronal Dynamics – 4.2 Derivation of Cable Equation</vt:lpstr>
      <vt:lpstr>Neuronal Dynamics – 4.2 Modeling the Dendrite</vt:lpstr>
      <vt:lpstr>PowerPoint 演示文稿</vt:lpstr>
      <vt:lpstr>Neuronal Dynamics – 4.2 Derivation of cable equation</vt:lpstr>
      <vt:lpstr>PowerPoint 演示文稿</vt:lpstr>
      <vt:lpstr>Neuronal Dynamics – 4.2 Dendrite as a cable</vt:lpstr>
      <vt:lpstr>Neuronal Dynamics – Quiz 4.4</vt:lpstr>
      <vt:lpstr>PowerPoint 演示文稿</vt:lpstr>
      <vt:lpstr>Neuronal Dynamics – 4.2 Cable equation</vt:lpstr>
      <vt:lpstr>Neuronal Dynamics – 4.2 Derivation for passive cable</vt:lpstr>
      <vt:lpstr>PowerPoint 演示文稿</vt:lpstr>
      <vt:lpstr>PowerPoint 演示文稿</vt:lpstr>
      <vt:lpstr>PowerPoint 演示文稿</vt:lpstr>
      <vt:lpstr>PowerPoint 演示文稿</vt:lpstr>
      <vt:lpstr>Neuronal Dynamics – Quiz 4.5</vt:lpstr>
      <vt:lpstr>Neuronal Dynamics – Homework </vt:lpstr>
      <vt:lpstr>Neuronal Dynamics – Homework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Neuronal Dynamics – Quiz 4.5</vt:lpstr>
      <vt:lpstr>PowerPoint 演示文稿</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Didier Bonvin</dc:creator>
  <cp:lastModifiedBy>marQuis Saki</cp:lastModifiedBy>
  <cp:revision>1195</cp:revision>
  <cp:lastPrinted>2013-05-07T08:05:56Z</cp:lastPrinted>
  <dcterms:created xsi:type="dcterms:W3CDTF">2011-05-09T14:50:50Z</dcterms:created>
  <dcterms:modified xsi:type="dcterms:W3CDTF">2019-10-11T14:58:49Z</dcterms:modified>
</cp:coreProperties>
</file>